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9" r:id="rId5"/>
    <p:sldId id="258" r:id="rId6"/>
    <p:sldId id="260" r:id="rId7"/>
    <p:sldId id="261" r:id="rId8"/>
    <p:sldId id="262" r:id="rId9"/>
    <p:sldId id="263" r:id="rId10"/>
    <p:sldId id="264" r:id="rId11"/>
    <p:sldId id="274" r:id="rId12"/>
    <p:sldId id="265" r:id="rId13"/>
    <p:sldId id="266" r:id="rId14"/>
    <p:sldId id="267" r:id="rId15"/>
    <p:sldId id="275" r:id="rId16"/>
    <p:sldId id="270" r:id="rId17"/>
    <p:sldId id="27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vana Jovanović" initials="IJ" lastIdx="1" clrIdx="0">
    <p:extLst>
      <p:ext uri="{19B8F6BF-5375-455C-9EA6-DF929625EA0E}">
        <p15:presenceInfo xmlns:p15="http://schemas.microsoft.com/office/powerpoint/2012/main" userId="S::ivana.jovanovic@one.pmf.uns.ac.rs::0442ff2d-d0a0-4f42-a7a4-6d44a9f6a3d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81A1B-6191-4580-B372-A0B4658D40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E808F5-53A0-464E-9D25-BD66FBEF2F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3BBB8D-AEBF-4590-8C66-517A994C3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C34AE-837B-4F6A-B157-0EFF1635FE92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B37BC7-E0B9-4FE7-A809-A6E3A5F00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7857A9-CE7F-425C-9561-C8D05DAFC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A5241-DC56-4333-AD7F-08A80108B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95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74395-1B65-46B5-9675-D3042D02D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B1C377-95B7-4B88-8292-3FC2F66444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908E93-6292-456A-ACED-9FA0F6034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C34AE-837B-4F6A-B157-0EFF1635FE92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F56E7D-F414-4DE7-A951-703DAD519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FCA4C9-4ECA-44AA-A1F0-52BCFAD82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A5241-DC56-4333-AD7F-08A80108B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642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12E02C5-E7BF-459C-843E-536B77E928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E0B111-6604-4DE8-B908-E38DA35822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C945B3-01CB-40AC-B8D9-D313721C6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C34AE-837B-4F6A-B157-0EFF1635FE92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9D7C60-8C2F-4E53-A611-B9E24FD66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3A0B52-CC44-4275-80E1-BAD2C2941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A5241-DC56-4333-AD7F-08A80108B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9243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81A1B-6191-4580-B372-A0B4658D40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E808F5-53A0-464E-9D25-BD66FBEF2F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3BBB8D-AEBF-4590-8C66-517A994C3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C34AE-837B-4F6A-B157-0EFF1635FE92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B37BC7-E0B9-4FE7-A809-A6E3A5F00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7857A9-CE7F-425C-9561-C8D05DAFC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A5241-DC56-4333-AD7F-08A80108B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0948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1BC10-3808-44BD-A1C8-8048E3216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4A7587-E504-44DD-9CD7-2DDA77E3C6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392D5D-B079-45A0-BB49-5DA34225D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C34AE-837B-4F6A-B157-0EFF1635FE92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43D3E3-7219-40A6-887A-E2741A975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8A9277-9B8E-4CAA-91F8-C976CBE94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A5241-DC56-4333-AD7F-08A80108B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1007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71A1C-971A-42D1-AAE7-9A18040C2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3B2A07-4851-404B-8FE2-058BD5CA0D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8AFBC4-AAE1-457D-AF91-E808698CD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C34AE-837B-4F6A-B157-0EFF1635FE92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D78408-BC28-4919-B7BC-FB2D0274C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CB2157-ABF7-43CA-A19F-619C598CF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A5241-DC56-4333-AD7F-08A80108B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3884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2F383-3FE2-4939-AB63-3E9937C88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3CFDFE-0449-4760-8B02-6B7610D444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1F4BC6-B61E-40DA-B959-CCD88F8B41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A90C66-9846-4660-9A6B-645F120EC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C34AE-837B-4F6A-B157-0EFF1635FE92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58938B-B800-49AB-B9B6-BDC82CE69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14C372-FF15-4310-9CD7-9D38EC5C2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A5241-DC56-4333-AD7F-08A80108B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9162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3B9E3-A7B1-42D2-857E-E4F301766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0029D9-4B5B-4EAD-9728-76D7BCA726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3A70AE-5DD4-4CAB-BD7F-911529F2EB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DAAA1D-83EA-4A98-A591-803F292EC1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81A7C2-EE43-4653-B931-00FBB44F39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E17AF09-2DC4-4DA4-9FF4-13FBD6547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C34AE-837B-4F6A-B157-0EFF1635FE92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DC608F8-EDFD-4BD1-8FD5-69A5550B6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9A492F-C8B4-4916-9882-0615E2DB4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A5241-DC56-4333-AD7F-08A80108B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9658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B3580-76F9-42E5-9F8F-E4CBF9383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8C128BE-E213-4A42-81F0-174F921CC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C34AE-837B-4F6A-B157-0EFF1635FE92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F6194D-9350-4BF2-B6E7-A679B1EA9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159031-99F4-4973-B348-AFA02F47C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A5241-DC56-4333-AD7F-08A80108B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6984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1BC8C04-5436-418D-9E3F-282875DE9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C34AE-837B-4F6A-B157-0EFF1635FE92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E0A80B-35C2-4D0E-9127-C286F8195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1BC1E4-C198-4E82-86D1-55540D435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A5241-DC56-4333-AD7F-08A80108B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6459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FCF18-6776-4D9E-A644-E64A0257B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144A0D-A3DB-40B0-ABE9-6163AE024D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511E85-A018-40F6-85C7-889EE995CA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AD6ED5-E7D8-4CCD-86F4-9CC748B3C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C34AE-837B-4F6A-B157-0EFF1635FE92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342D51-6168-42E2-9746-44B26F9CF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5F90E2-95BC-48FA-92BD-B3B319414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A5241-DC56-4333-AD7F-08A80108B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900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1BC10-3808-44BD-A1C8-8048E3216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4A7587-E504-44DD-9CD7-2DDA77E3C6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392D5D-B079-45A0-BB49-5DA34225D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C34AE-837B-4F6A-B157-0EFF1635FE92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43D3E3-7219-40A6-887A-E2741A975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8A9277-9B8E-4CAA-91F8-C976CBE94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A5241-DC56-4333-AD7F-08A80108B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4188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C2AD5-6EC8-4AEC-AA1C-C23CAFB12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EA588BB-858F-4B4B-AC68-10D78C5298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9B5264-DF91-432E-A127-938A0B8B88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97753B-B988-4A14-B820-7E669C5D9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C34AE-837B-4F6A-B157-0EFF1635FE92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C9EB60-2CBF-40FC-9DB2-D1970008F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194921-CBDA-4AE4-AEBF-9613A98D4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A5241-DC56-4333-AD7F-08A80108B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2618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74395-1B65-46B5-9675-D3042D02D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B1C377-95B7-4B88-8292-3FC2F66444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908E93-6292-456A-ACED-9FA0F6034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C34AE-837B-4F6A-B157-0EFF1635FE92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F56E7D-F414-4DE7-A951-703DAD519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FCA4C9-4ECA-44AA-A1F0-52BCFAD82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A5241-DC56-4333-AD7F-08A80108B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1396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12E02C5-E7BF-459C-843E-536B77E928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E0B111-6604-4DE8-B908-E38DA35822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C945B3-01CB-40AC-B8D9-D313721C6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C34AE-837B-4F6A-B157-0EFF1635FE92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9D7C60-8C2F-4E53-A611-B9E24FD66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3A0B52-CC44-4275-80E1-BAD2C2941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A5241-DC56-4333-AD7F-08A80108B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151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71A1C-971A-42D1-AAE7-9A18040C2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3B2A07-4851-404B-8FE2-058BD5CA0D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8AFBC4-AAE1-457D-AF91-E808698CD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C34AE-837B-4F6A-B157-0EFF1635FE92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D78408-BC28-4919-B7BC-FB2D0274C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CB2157-ABF7-43CA-A19F-619C598CF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A5241-DC56-4333-AD7F-08A80108B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434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2F383-3FE2-4939-AB63-3E9937C88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3CFDFE-0449-4760-8B02-6B7610D444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1F4BC6-B61E-40DA-B959-CCD88F8B41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A90C66-9846-4660-9A6B-645F120EC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C34AE-837B-4F6A-B157-0EFF1635FE92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58938B-B800-49AB-B9B6-BDC82CE69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14C372-FF15-4310-9CD7-9D38EC5C2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A5241-DC56-4333-AD7F-08A80108B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004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3B9E3-A7B1-42D2-857E-E4F301766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0029D9-4B5B-4EAD-9728-76D7BCA726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3A70AE-5DD4-4CAB-BD7F-911529F2EB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DAAA1D-83EA-4A98-A591-803F292EC1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81A7C2-EE43-4653-B931-00FBB44F39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E17AF09-2DC4-4DA4-9FF4-13FBD6547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C34AE-837B-4F6A-B157-0EFF1635FE92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DC608F8-EDFD-4BD1-8FD5-69A5550B6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9A492F-C8B4-4916-9882-0615E2DB4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A5241-DC56-4333-AD7F-08A80108B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291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B3580-76F9-42E5-9F8F-E4CBF9383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8C128BE-E213-4A42-81F0-174F921CC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C34AE-837B-4F6A-B157-0EFF1635FE92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F6194D-9350-4BF2-B6E7-A679B1EA9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159031-99F4-4973-B348-AFA02F47C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A5241-DC56-4333-AD7F-08A80108B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476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1BC8C04-5436-418D-9E3F-282875DE9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C34AE-837B-4F6A-B157-0EFF1635FE92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E0A80B-35C2-4D0E-9127-C286F8195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1BC1E4-C198-4E82-86D1-55540D435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A5241-DC56-4333-AD7F-08A80108B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049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FCF18-6776-4D9E-A644-E64A0257B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144A0D-A3DB-40B0-ABE9-6163AE024D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511E85-A018-40F6-85C7-889EE995CA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AD6ED5-E7D8-4CCD-86F4-9CC748B3C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C34AE-837B-4F6A-B157-0EFF1635FE92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342D51-6168-42E2-9746-44B26F9CF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5F90E2-95BC-48FA-92BD-B3B319414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A5241-DC56-4333-AD7F-08A80108B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403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C2AD5-6EC8-4AEC-AA1C-C23CAFB12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EA588BB-858F-4B4B-AC68-10D78C5298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9B5264-DF91-432E-A127-938A0B8B88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97753B-B988-4A14-B820-7E669C5D9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C34AE-837B-4F6A-B157-0EFF1635FE92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C9EB60-2CBF-40FC-9DB2-D1970008F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194921-CBDA-4AE4-AEBF-9613A98D4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A5241-DC56-4333-AD7F-08A80108B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366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6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D9CEF8-2B6C-4506-A7A7-4F7468ECC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8A6A2C-E8BD-47F8-98EF-9F89E0574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FC6E37-8C3A-4339-830F-8C3F4E307E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5C34AE-837B-4F6A-B157-0EFF1635FE92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2BB993-CF21-4A4E-88EF-96B69A26E4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3C12A1-668D-41E8-97F5-E0CA23B38A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A5241-DC56-4333-AD7F-08A80108B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546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2000"/>
            <a:lum/>
          </a:blip>
          <a:srcRect/>
          <a:stretch>
            <a:fillRect l="-9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D9CEF8-2B6C-4506-A7A7-4F7468ECC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8A6A2C-E8BD-47F8-98EF-9F89E0574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FC6E37-8C3A-4339-830F-8C3F4E307E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5C34AE-837B-4F6A-B157-0EFF1635FE92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2BB993-CF21-4A4E-88EF-96B69A26E4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3C12A1-668D-41E8-97F5-E0CA23B38A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A5241-DC56-4333-AD7F-08A80108B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967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programmes/erasmus-plus/resources/distance-calculator_en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programmes/erasmus-plus/opportunities/traineeships-students_en" TargetMode="External"/><Relationship Id="rId2" Type="http://schemas.openxmlformats.org/officeDocument/2006/relationships/hyperlink" Target="https://international.pmf.uns.ac.rs/academic-coordinators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erasmus@pmf.uns.ac.rs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Relationship Id="rId4" Type="http://schemas.openxmlformats.org/officeDocument/2006/relationships/hyperlink" Target="https://international.pmf.uns.ac.rs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s.ac.rs/images/doc/medjunarodna/erasmusplus/K103/pmf.pdf" TargetMode="External"/><Relationship Id="rId2" Type="http://schemas.openxmlformats.org/officeDocument/2006/relationships/hyperlink" Target="http://www.uns.ac.rs/index.php/konkursi-a/erazmus/ka103/7375-konkurs-ka103-2021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mailto:erasmus@pmf.uns.ac.rs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s.ac.rs/index.php/konkursi-a/164-erazmus/ka103/7076-ka103-dokumentacija-nastavno" TargetMode="External"/><Relationship Id="rId2" Type="http://schemas.openxmlformats.org/officeDocument/2006/relationships/hyperlink" Target="http://www.uns.ac.rs/index.php/konkursi-a/164-erazmus/ka103/7075-ka103-dokumentacija-studenti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uns.ac.rs/index.php/konkursi-a/164-erazmus/ka103/7074-ka103-dokumentacija-nenastavno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zvojkarijere.uns.ac.rs/e-savetnik/10-e-savetnik/pisanje-dobre-biografije/22-motivaciono-pismo.html" TargetMode="External"/><Relationship Id="rId2" Type="http://schemas.openxmlformats.org/officeDocument/2006/relationships/hyperlink" Target="https://www.uns.ac.rs/index.php/component/jdownloads/send/35-pravilnici/332-pravilnik-erazmus-projekti-mobilnosti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28">
            <a:extLst>
              <a:ext uri="{FF2B5EF4-FFF2-40B4-BE49-F238E27FC236}">
                <a16:creationId xmlns:a16="http://schemas.microsoft.com/office/drawing/2014/main" id="{7D2AA9EB-ACE2-48F8-8185-792EE94134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48309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72000"/>
                </a:schemeClr>
              </a:gs>
              <a:gs pos="25000">
                <a:schemeClr val="accent1">
                  <a:alpha val="55000"/>
                </a:schemeClr>
              </a:gs>
              <a:gs pos="94000">
                <a:schemeClr val="bg2">
                  <a:lumMod val="75000"/>
                  <a:alpha val="90000"/>
                </a:schemeClr>
              </a:gs>
              <a:gs pos="100000">
                <a:schemeClr val="bg2">
                  <a:lumMod val="75000"/>
                  <a:alpha val="90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Picture 30">
            <a:extLst>
              <a:ext uri="{FF2B5EF4-FFF2-40B4-BE49-F238E27FC236}">
                <a16:creationId xmlns:a16="http://schemas.microsoft.com/office/drawing/2014/main" id="{59D7A164-22E7-4B37-B0E3-935FC9C314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41" name="Freeform 67">
            <a:extLst>
              <a:ext uri="{FF2B5EF4-FFF2-40B4-BE49-F238E27FC236}">
                <a16:creationId xmlns:a16="http://schemas.microsoft.com/office/drawing/2014/main" id="{730F02D6-D4A4-42E5-A722-43B088C73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4207136"/>
            <a:ext cx="3177287" cy="2650864"/>
          </a:xfrm>
          <a:custGeom>
            <a:avLst/>
            <a:gdLst>
              <a:gd name="connsiteX0" fmla="*/ 1465277 w 3242130"/>
              <a:gd name="connsiteY0" fmla="*/ 0 h 2704964"/>
              <a:gd name="connsiteX1" fmla="*/ 3242130 w 3242130"/>
              <a:gd name="connsiteY1" fmla="*/ 1776853 h 2704964"/>
              <a:gd name="connsiteX2" fmla="*/ 3027674 w 3242130"/>
              <a:gd name="connsiteY2" fmla="*/ 2623807 h 2704964"/>
              <a:gd name="connsiteX3" fmla="*/ 2978369 w 3242130"/>
              <a:gd name="connsiteY3" fmla="*/ 2704964 h 2704964"/>
              <a:gd name="connsiteX4" fmla="*/ 0 w 3242130"/>
              <a:gd name="connsiteY4" fmla="*/ 2704964 h 2704964"/>
              <a:gd name="connsiteX5" fmla="*/ 0 w 3242130"/>
              <a:gd name="connsiteY5" fmla="*/ 772542 h 2704964"/>
              <a:gd name="connsiteX6" fmla="*/ 94171 w 3242130"/>
              <a:gd name="connsiteY6" fmla="*/ 646610 h 2704964"/>
              <a:gd name="connsiteX7" fmla="*/ 1465277 w 3242130"/>
              <a:gd name="connsiteY7" fmla="*/ 0 h 2704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42130" h="2704964">
                <a:moveTo>
                  <a:pt x="1465277" y="0"/>
                </a:moveTo>
                <a:cubicBezTo>
                  <a:pt x="2446606" y="0"/>
                  <a:pt x="3242130" y="795524"/>
                  <a:pt x="3242130" y="1776853"/>
                </a:cubicBezTo>
                <a:cubicBezTo>
                  <a:pt x="3242130" y="2083519"/>
                  <a:pt x="3164442" y="2372039"/>
                  <a:pt x="3027674" y="2623807"/>
                </a:cubicBezTo>
                <a:lnTo>
                  <a:pt x="2978369" y="2704964"/>
                </a:lnTo>
                <a:lnTo>
                  <a:pt x="0" y="2704964"/>
                </a:lnTo>
                <a:lnTo>
                  <a:pt x="0" y="772542"/>
                </a:lnTo>
                <a:lnTo>
                  <a:pt x="94171" y="646610"/>
                </a:lnTo>
                <a:cubicBezTo>
                  <a:pt x="420072" y="251709"/>
                  <a:pt x="913280" y="0"/>
                  <a:pt x="1465277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2" name="Oval 34">
            <a:extLst>
              <a:ext uri="{FF2B5EF4-FFF2-40B4-BE49-F238E27FC236}">
                <a16:creationId xmlns:a16="http://schemas.microsoft.com/office/drawing/2014/main" id="{F2C965BE-B8BF-4344-8E81-62E0BFE4CB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69751" y="2897495"/>
            <a:ext cx="2788232" cy="2788232"/>
          </a:xfrm>
          <a:prstGeom prst="ellipse">
            <a:avLst/>
          </a:pr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65">
            <a:extLst>
              <a:ext uri="{FF2B5EF4-FFF2-40B4-BE49-F238E27FC236}">
                <a16:creationId xmlns:a16="http://schemas.microsoft.com/office/drawing/2014/main" id="{122DB9C1-63F1-47FD-BE8D-08903F8531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090921" cy="3465906"/>
          </a:xfrm>
          <a:custGeom>
            <a:avLst/>
            <a:gdLst>
              <a:gd name="connsiteX0" fmla="*/ 0 w 4090921"/>
              <a:gd name="connsiteY0" fmla="*/ 0 h 3465906"/>
              <a:gd name="connsiteX1" fmla="*/ 3746474 w 4090921"/>
              <a:gd name="connsiteY1" fmla="*/ 0 h 3465906"/>
              <a:gd name="connsiteX2" fmla="*/ 3817144 w 4090921"/>
              <a:gd name="connsiteY2" fmla="*/ 116327 h 3465906"/>
              <a:gd name="connsiteX3" fmla="*/ 4090921 w 4090921"/>
              <a:gd name="connsiteY3" fmla="*/ 1197557 h 3465906"/>
              <a:gd name="connsiteX4" fmla="*/ 1822572 w 4090921"/>
              <a:gd name="connsiteY4" fmla="*/ 3465906 h 3465906"/>
              <a:gd name="connsiteX5" fmla="*/ 72204 w 4090921"/>
              <a:gd name="connsiteY5" fmla="*/ 2640438 h 3465906"/>
              <a:gd name="connsiteX6" fmla="*/ 0 w 4090921"/>
              <a:gd name="connsiteY6" fmla="*/ 2543882 h 3465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90921" h="3465906">
                <a:moveTo>
                  <a:pt x="0" y="0"/>
                </a:moveTo>
                <a:lnTo>
                  <a:pt x="3746474" y="0"/>
                </a:lnTo>
                <a:lnTo>
                  <a:pt x="3817144" y="116327"/>
                </a:lnTo>
                <a:cubicBezTo>
                  <a:pt x="3991744" y="437737"/>
                  <a:pt x="4090921" y="806065"/>
                  <a:pt x="4090921" y="1197557"/>
                </a:cubicBezTo>
                <a:cubicBezTo>
                  <a:pt x="4090921" y="2450332"/>
                  <a:pt x="3075348" y="3465906"/>
                  <a:pt x="1822572" y="3465906"/>
                </a:cubicBezTo>
                <a:cubicBezTo>
                  <a:pt x="1117886" y="3465906"/>
                  <a:pt x="488252" y="3144572"/>
                  <a:pt x="72204" y="2640438"/>
                </a:cubicBezTo>
                <a:lnTo>
                  <a:pt x="0" y="2543882"/>
                </a:ln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C055E0C3-B03F-4AB6-9D19-64597564DF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72" y="921857"/>
            <a:ext cx="3298594" cy="942455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B124C60B-CC2B-4BC4-9827-78B94AB707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34707"/>
            <a:ext cx="2658545" cy="1329272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86F8B5E4-1ADA-4E1C-967D-711ED8B630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898" y="3712627"/>
            <a:ext cx="2315937" cy="115796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3FD1F59-2F48-4DA4-AEB8-FF06F55C8EA4}"/>
              </a:ext>
            </a:extLst>
          </p:cNvPr>
          <p:cNvSpPr txBox="1"/>
          <p:nvPr/>
        </p:nvSpPr>
        <p:spPr>
          <a:xfrm>
            <a:off x="6272784" y="658368"/>
            <a:ext cx="5679244" cy="54026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4400" b="1" dirty="0">
                <a:solidFill>
                  <a:schemeClr val="accent1">
                    <a:lumMod val="75000"/>
                  </a:schemeClr>
                </a:solidFill>
              </a:rPr>
              <a:t>K O N K U R S 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ZA ERAZMUS+ ODLAZNU MOBILNOST STUDENATA I OSOBLJA</a:t>
            </a:r>
            <a:r>
              <a:rPr lang="sr-Latn-R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UNIVERZITETA U NOVOM SADU PREMA PROGRAMSKIM ZEMLJAMA</a:t>
            </a:r>
            <a:endParaRPr lang="sr-Latn-RS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sr-Latn-RS" sz="2400" b="1" dirty="0">
                <a:solidFill>
                  <a:schemeClr val="accent1">
                    <a:lumMod val="75000"/>
                  </a:schemeClr>
                </a:solidFill>
              </a:rPr>
              <a:t>(KA103)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b="1" dirty="0">
              <a:solidFill>
                <a:srgbClr val="000000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b="1" dirty="0">
              <a:solidFill>
                <a:srgbClr val="000000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PRIRODNO-MATEMATIČKI FAKULTET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UNIVERZITET U NOVOM SADU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03.02.2021.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4742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29">
            <a:extLst>
              <a:ext uri="{FF2B5EF4-FFF2-40B4-BE49-F238E27FC236}">
                <a16:creationId xmlns:a16="http://schemas.microsoft.com/office/drawing/2014/main" id="{EDDBB197-D710-4A4F-A9CA-FD2177498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31">
            <a:extLst>
              <a:ext uri="{FF2B5EF4-FFF2-40B4-BE49-F238E27FC236}">
                <a16:creationId xmlns:a16="http://schemas.microsoft.com/office/drawing/2014/main" id="{975D1CFA-2CDB-4B64-BD9F-85744E8DA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72DE7C-4D02-4205-A06C-FF7DC3F15A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1188720"/>
            <a:ext cx="4977578" cy="4872251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sr-Latn-RS" sz="3200" b="1" u="sng" dirty="0">
                <a:solidFill>
                  <a:schemeClr val="tx2"/>
                </a:solidFill>
              </a:rPr>
              <a:t>Obratite pažnju na kvalifikovanost dokaza!</a:t>
            </a:r>
          </a:p>
          <a:p>
            <a:r>
              <a:rPr lang="sr-Latn-RS" sz="2400" b="1" dirty="0">
                <a:solidFill>
                  <a:schemeClr val="tx2"/>
                </a:solidFill>
              </a:rPr>
              <a:t>Poznavanje jezika: međunarodno priznati ispiti, sertifikati akreditovanih škola stranih jezika, sertifikat Centra za jezike FF, potvrda o položenom ispitu stranog jezika tokom studiranja. Nivo znanja mora biti jasno naznačen!</a:t>
            </a:r>
            <a:endParaRPr lang="en-US" sz="2400" b="1" dirty="0">
              <a:solidFill>
                <a:schemeClr val="tx2"/>
              </a:solidFill>
            </a:endParaRPr>
          </a:p>
          <a:p>
            <a:r>
              <a:rPr lang="sr-Latn-RS" sz="2400" b="1" dirty="0">
                <a:solidFill>
                  <a:schemeClr val="tx2"/>
                </a:solidFill>
              </a:rPr>
              <a:t>DOKAZI KOJI ODSTUPAJU OD FORME DEFINISANE PRAVILNIKOM NEĆE BITI RAZMATRANI!</a:t>
            </a:r>
          </a:p>
          <a:p>
            <a:pPr marL="0" indent="0">
              <a:buNone/>
            </a:pPr>
            <a:endParaRPr lang="sr-Latn-RS" sz="1800" dirty="0">
              <a:solidFill>
                <a:schemeClr val="tx2"/>
              </a:solidFill>
            </a:endParaRPr>
          </a:p>
        </p:txBody>
      </p:sp>
      <p:grpSp>
        <p:nvGrpSpPr>
          <p:cNvPr id="48" name="Group 33">
            <a:extLst>
              <a:ext uri="{FF2B5EF4-FFF2-40B4-BE49-F238E27FC236}">
                <a16:creationId xmlns:a16="http://schemas.microsoft.com/office/drawing/2014/main" id="{25EE5136-01F1-466C-962D-BA9B4C6757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69897" y="0"/>
            <a:ext cx="5822103" cy="6685267"/>
            <a:chOff x="6357228" y="0"/>
            <a:chExt cx="5822103" cy="6685267"/>
          </a:xfrm>
        </p:grpSpPr>
        <p:sp>
          <p:nvSpPr>
            <p:cNvPr id="49" name="Freeform: Shape 34">
              <a:extLst>
                <a:ext uri="{FF2B5EF4-FFF2-40B4-BE49-F238E27FC236}">
                  <a16:creationId xmlns:a16="http://schemas.microsoft.com/office/drawing/2014/main" id="{E11D3AD4-AF9B-4EB5-8C7B-C45D173B4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57228" y="0"/>
              <a:ext cx="5822102" cy="6685267"/>
            </a:xfrm>
            <a:custGeom>
              <a:avLst/>
              <a:gdLst>
                <a:gd name="connsiteX0" fmla="*/ 2605444 w 5822102"/>
                <a:gd name="connsiteY0" fmla="*/ 0 h 6685267"/>
                <a:gd name="connsiteX1" fmla="*/ 4757391 w 5822102"/>
                <a:gd name="connsiteY1" fmla="*/ 0 h 6685267"/>
                <a:gd name="connsiteX2" fmla="*/ 4913680 w 5822102"/>
                <a:gd name="connsiteY2" fmla="*/ 56274 h 6685267"/>
                <a:gd name="connsiteX3" fmla="*/ 5376238 w 5822102"/>
                <a:gd name="connsiteY3" fmla="*/ 282027 h 6685267"/>
                <a:gd name="connsiteX4" fmla="*/ 5658024 w 5822102"/>
                <a:gd name="connsiteY4" fmla="*/ 471014 h 6685267"/>
                <a:gd name="connsiteX5" fmla="*/ 5822102 w 5822102"/>
                <a:gd name="connsiteY5" fmla="*/ 609109 h 6685267"/>
                <a:gd name="connsiteX6" fmla="*/ 5822102 w 5822102"/>
                <a:gd name="connsiteY6" fmla="*/ 760697 h 6685267"/>
                <a:gd name="connsiteX7" fmla="*/ 5707785 w 5822102"/>
                <a:gd name="connsiteY7" fmla="*/ 666601 h 6685267"/>
                <a:gd name="connsiteX8" fmla="*/ 5577306 w 5822102"/>
                <a:gd name="connsiteY8" fmla="*/ 571666 h 6685267"/>
                <a:gd name="connsiteX9" fmla="*/ 5298630 w 5822102"/>
                <a:gd name="connsiteY9" fmla="*/ 407449 h 6685267"/>
                <a:gd name="connsiteX10" fmla="*/ 4690768 w 5822102"/>
                <a:gd name="connsiteY10" fmla="*/ 184979 h 6685267"/>
                <a:gd name="connsiteX11" fmla="*/ 4048577 w 5822102"/>
                <a:gd name="connsiteY11" fmla="*/ 99280 h 6685267"/>
                <a:gd name="connsiteX12" fmla="*/ 3405404 w 5822102"/>
                <a:gd name="connsiteY12" fmla="*/ 131937 h 6685267"/>
                <a:gd name="connsiteX13" fmla="*/ 3089702 w 5822102"/>
                <a:gd name="connsiteY13" fmla="*/ 190190 h 6685267"/>
                <a:gd name="connsiteX14" fmla="*/ 2780132 w 5822102"/>
                <a:gd name="connsiteY14" fmla="*/ 273457 h 6685267"/>
                <a:gd name="connsiteX15" fmla="*/ 2478040 w 5822102"/>
                <a:gd name="connsiteY15" fmla="*/ 379654 h 6685267"/>
                <a:gd name="connsiteX16" fmla="*/ 2184897 w 5822102"/>
                <a:gd name="connsiteY16" fmla="*/ 507972 h 6685267"/>
                <a:gd name="connsiteX17" fmla="*/ 1629141 w 5822102"/>
                <a:gd name="connsiteY17" fmla="*/ 823205 h 6685267"/>
                <a:gd name="connsiteX18" fmla="*/ 1497711 w 5822102"/>
                <a:gd name="connsiteY18" fmla="*/ 914000 h 6685267"/>
                <a:gd name="connsiteX19" fmla="*/ 1433099 w 5822102"/>
                <a:gd name="connsiteY19" fmla="*/ 960903 h 6685267"/>
                <a:gd name="connsiteX20" fmla="*/ 1369346 w 5822102"/>
                <a:gd name="connsiteY20" fmla="*/ 1008963 h 6685267"/>
                <a:gd name="connsiteX21" fmla="*/ 1123406 w 5822102"/>
                <a:gd name="connsiteY21" fmla="*/ 1212905 h 6685267"/>
                <a:gd name="connsiteX22" fmla="*/ 684367 w 5822102"/>
                <a:gd name="connsiteY22" fmla="*/ 1675564 h 6685267"/>
                <a:gd name="connsiteX23" fmla="*/ 497153 w 5822102"/>
                <a:gd name="connsiteY23" fmla="*/ 1933588 h 6685267"/>
                <a:gd name="connsiteX24" fmla="*/ 337770 w 5822102"/>
                <a:gd name="connsiteY24" fmla="*/ 2208983 h 6685267"/>
                <a:gd name="connsiteX25" fmla="*/ 302461 w 5822102"/>
                <a:gd name="connsiteY25" fmla="*/ 2280207 h 6685267"/>
                <a:gd name="connsiteX26" fmla="*/ 285296 w 5822102"/>
                <a:gd name="connsiteY26" fmla="*/ 2316107 h 6685267"/>
                <a:gd name="connsiteX27" fmla="*/ 268991 w 5822102"/>
                <a:gd name="connsiteY27" fmla="*/ 2352355 h 6685267"/>
                <a:gd name="connsiteX28" fmla="*/ 237849 w 5822102"/>
                <a:gd name="connsiteY28" fmla="*/ 2425432 h 6685267"/>
                <a:gd name="connsiteX29" fmla="*/ 208670 w 5822102"/>
                <a:gd name="connsiteY29" fmla="*/ 2499319 h 6685267"/>
                <a:gd name="connsiteX30" fmla="*/ 113775 w 5822102"/>
                <a:gd name="connsiteY30" fmla="*/ 2801929 h 6685267"/>
                <a:gd name="connsiteX31" fmla="*/ 36781 w 5822102"/>
                <a:gd name="connsiteY31" fmla="*/ 3428922 h 6685267"/>
                <a:gd name="connsiteX32" fmla="*/ 69148 w 5822102"/>
                <a:gd name="connsiteY32" fmla="*/ 3741955 h 6685267"/>
                <a:gd name="connsiteX33" fmla="*/ 167966 w 5822102"/>
                <a:gd name="connsiteY33" fmla="*/ 4041323 h 6685267"/>
                <a:gd name="connsiteX34" fmla="*/ 202049 w 5822102"/>
                <a:gd name="connsiteY34" fmla="*/ 4112894 h 6685267"/>
                <a:gd name="connsiteX35" fmla="*/ 239933 w 5822102"/>
                <a:gd name="connsiteY35" fmla="*/ 4182843 h 6685267"/>
                <a:gd name="connsiteX36" fmla="*/ 323916 w 5822102"/>
                <a:gd name="connsiteY36" fmla="*/ 4318456 h 6685267"/>
                <a:gd name="connsiteX37" fmla="*/ 416604 w 5822102"/>
                <a:gd name="connsiteY37" fmla="*/ 4449436 h 6685267"/>
                <a:gd name="connsiteX38" fmla="*/ 515911 w 5822102"/>
                <a:gd name="connsiteY38" fmla="*/ 4576711 h 6685267"/>
                <a:gd name="connsiteX39" fmla="*/ 722619 w 5822102"/>
                <a:gd name="connsiteY39" fmla="*/ 4828482 h 6685267"/>
                <a:gd name="connsiteX40" fmla="*/ 825972 w 5822102"/>
                <a:gd name="connsiteY40" fmla="*/ 4956104 h 6685267"/>
                <a:gd name="connsiteX41" fmla="*/ 926506 w 5822102"/>
                <a:gd name="connsiteY41" fmla="*/ 5085347 h 6685267"/>
                <a:gd name="connsiteX42" fmla="*/ 1027040 w 5822102"/>
                <a:gd name="connsiteY42" fmla="*/ 5210191 h 6685267"/>
                <a:gd name="connsiteX43" fmla="*/ 1132110 w 5822102"/>
                <a:gd name="connsiteY43" fmla="*/ 5330748 h 6685267"/>
                <a:gd name="connsiteX44" fmla="*/ 1354880 w 5822102"/>
                <a:gd name="connsiteY44" fmla="*/ 5558083 h 6685267"/>
                <a:gd name="connsiteX45" fmla="*/ 1855220 w 5822102"/>
                <a:gd name="connsiteY45" fmla="*/ 5937591 h 6685267"/>
                <a:gd name="connsiteX46" fmla="*/ 2131810 w 5822102"/>
                <a:gd name="connsiteY46" fmla="*/ 6080268 h 6685267"/>
                <a:gd name="connsiteX47" fmla="*/ 2423726 w 5822102"/>
                <a:gd name="connsiteY47" fmla="*/ 6188087 h 6685267"/>
                <a:gd name="connsiteX48" fmla="*/ 2727780 w 5822102"/>
                <a:gd name="connsiteY48" fmla="*/ 6262552 h 6685267"/>
                <a:gd name="connsiteX49" fmla="*/ 3041276 w 5822102"/>
                <a:gd name="connsiteY49" fmla="*/ 6304245 h 6685267"/>
                <a:gd name="connsiteX50" fmla="*/ 3360532 w 5822102"/>
                <a:gd name="connsiteY50" fmla="*/ 6317331 h 6685267"/>
                <a:gd name="connsiteX51" fmla="*/ 3439855 w 5822102"/>
                <a:gd name="connsiteY51" fmla="*/ 6316751 h 6685267"/>
                <a:gd name="connsiteX52" fmla="*/ 3478721 w 5822102"/>
                <a:gd name="connsiteY52" fmla="*/ 6315826 h 6685267"/>
                <a:gd name="connsiteX53" fmla="*/ 3517463 w 5822102"/>
                <a:gd name="connsiteY53" fmla="*/ 6313971 h 6685267"/>
                <a:gd name="connsiteX54" fmla="*/ 3671452 w 5822102"/>
                <a:gd name="connsiteY54" fmla="*/ 6301233 h 6685267"/>
                <a:gd name="connsiteX55" fmla="*/ 4265460 w 5822102"/>
                <a:gd name="connsiteY55" fmla="*/ 6149638 h 6685267"/>
                <a:gd name="connsiteX56" fmla="*/ 4546587 w 5822102"/>
                <a:gd name="connsiteY56" fmla="*/ 6018079 h 6685267"/>
                <a:gd name="connsiteX57" fmla="*/ 4818030 w 5822102"/>
                <a:gd name="connsiteY57" fmla="*/ 5858029 h 6685267"/>
                <a:gd name="connsiteX58" fmla="*/ 5081870 w 5822102"/>
                <a:gd name="connsiteY58" fmla="*/ 5676903 h 6685267"/>
                <a:gd name="connsiteX59" fmla="*/ 5212073 w 5822102"/>
                <a:gd name="connsiteY59" fmla="*/ 5581013 h 6685267"/>
                <a:gd name="connsiteX60" fmla="*/ 5343625 w 5822102"/>
                <a:gd name="connsiteY60" fmla="*/ 5481533 h 6685267"/>
                <a:gd name="connsiteX61" fmla="*/ 5610378 w 5822102"/>
                <a:gd name="connsiteY61" fmla="*/ 5284425 h 6685267"/>
                <a:gd name="connsiteX62" fmla="*/ 5822102 w 5822102"/>
                <a:gd name="connsiteY62" fmla="*/ 5126414 h 6685267"/>
                <a:gd name="connsiteX63" fmla="*/ 5822102 w 5822102"/>
                <a:gd name="connsiteY63" fmla="*/ 5556641 h 6685267"/>
                <a:gd name="connsiteX64" fmla="*/ 5576325 w 5822102"/>
                <a:gd name="connsiteY64" fmla="*/ 5749979 h 6685267"/>
                <a:gd name="connsiteX65" fmla="*/ 5447715 w 5822102"/>
                <a:gd name="connsiteY65" fmla="*/ 5852818 h 6685267"/>
                <a:gd name="connsiteX66" fmla="*/ 5315059 w 5822102"/>
                <a:gd name="connsiteY66" fmla="*/ 5956236 h 6685267"/>
                <a:gd name="connsiteX67" fmla="*/ 5038468 w 5822102"/>
                <a:gd name="connsiteY67" fmla="*/ 6155776 h 6685267"/>
                <a:gd name="connsiteX68" fmla="*/ 4741892 w 5822102"/>
                <a:gd name="connsiteY68" fmla="*/ 6338292 h 6685267"/>
                <a:gd name="connsiteX69" fmla="*/ 4420920 w 5822102"/>
                <a:gd name="connsiteY69" fmla="*/ 6492203 h 6685267"/>
                <a:gd name="connsiteX70" fmla="*/ 3717672 w 5822102"/>
                <a:gd name="connsiteY70" fmla="*/ 6670434 h 6685267"/>
                <a:gd name="connsiteX71" fmla="*/ 3535853 w 5822102"/>
                <a:gd name="connsiteY71" fmla="*/ 6683289 h 6685267"/>
                <a:gd name="connsiteX72" fmla="*/ 3490367 w 5822102"/>
                <a:gd name="connsiteY72" fmla="*/ 6684910 h 6685267"/>
                <a:gd name="connsiteX73" fmla="*/ 3445005 w 5822102"/>
                <a:gd name="connsiteY73" fmla="*/ 6685142 h 6685267"/>
                <a:gd name="connsiteX74" fmla="*/ 3355872 w 5822102"/>
                <a:gd name="connsiteY74" fmla="*/ 6684100 h 6685267"/>
                <a:gd name="connsiteX75" fmla="*/ 3179203 w 5822102"/>
                <a:gd name="connsiteY75" fmla="*/ 6677150 h 6685267"/>
                <a:gd name="connsiteX76" fmla="*/ 3002410 w 5822102"/>
                <a:gd name="connsiteY76" fmla="*/ 6661169 h 6685267"/>
                <a:gd name="connsiteX77" fmla="*/ 2650296 w 5822102"/>
                <a:gd name="connsiteY77" fmla="*/ 6604191 h 6685267"/>
                <a:gd name="connsiteX78" fmla="*/ 2306028 w 5822102"/>
                <a:gd name="connsiteY78" fmla="*/ 6505869 h 6685267"/>
                <a:gd name="connsiteX79" fmla="*/ 1978803 w 5822102"/>
                <a:gd name="connsiteY79" fmla="*/ 6363307 h 6685267"/>
                <a:gd name="connsiteX80" fmla="*/ 1678428 w 5822102"/>
                <a:gd name="connsiteY80" fmla="*/ 6177779 h 6685267"/>
                <a:gd name="connsiteX81" fmla="*/ 1175880 w 5822102"/>
                <a:gd name="connsiteY81" fmla="*/ 5710373 h 6685267"/>
                <a:gd name="connsiteX82" fmla="*/ 971502 w 5822102"/>
                <a:gd name="connsiteY82" fmla="*/ 5445399 h 6685267"/>
                <a:gd name="connsiteX83" fmla="*/ 790909 w 5822102"/>
                <a:gd name="connsiteY83" fmla="*/ 5169078 h 6685267"/>
                <a:gd name="connsiteX84" fmla="*/ 706680 w 5822102"/>
                <a:gd name="connsiteY84" fmla="*/ 5031959 h 6685267"/>
                <a:gd name="connsiteX85" fmla="*/ 619143 w 5822102"/>
                <a:gd name="connsiteY85" fmla="*/ 4897157 h 6685267"/>
                <a:gd name="connsiteX86" fmla="*/ 436465 w 5822102"/>
                <a:gd name="connsiteY86" fmla="*/ 4628710 h 6685267"/>
                <a:gd name="connsiteX87" fmla="*/ 347088 w 5822102"/>
                <a:gd name="connsiteY87" fmla="*/ 4492171 h 6685267"/>
                <a:gd name="connsiteX88" fmla="*/ 262001 w 5822102"/>
                <a:gd name="connsiteY88" fmla="*/ 4352619 h 6685267"/>
                <a:gd name="connsiteX89" fmla="*/ 118679 w 5822102"/>
                <a:gd name="connsiteY89" fmla="*/ 4059853 h 6685267"/>
                <a:gd name="connsiteX90" fmla="*/ 28322 w 5822102"/>
                <a:gd name="connsiteY90" fmla="*/ 3749136 h 6685267"/>
                <a:gd name="connsiteX91" fmla="*/ 0 w 5822102"/>
                <a:gd name="connsiteY91" fmla="*/ 3428922 h 6685267"/>
                <a:gd name="connsiteX92" fmla="*/ 253052 w 5822102"/>
                <a:gd name="connsiteY92" fmla="*/ 2174356 h 6685267"/>
                <a:gd name="connsiteX93" fmla="*/ 389141 w 5822102"/>
                <a:gd name="connsiteY93" fmla="*/ 1877652 h 6685267"/>
                <a:gd name="connsiteX94" fmla="*/ 552079 w 5822102"/>
                <a:gd name="connsiteY94" fmla="*/ 1591834 h 6685267"/>
                <a:gd name="connsiteX95" fmla="*/ 954950 w 5822102"/>
                <a:gd name="connsiteY95" fmla="*/ 1061773 h 6685267"/>
                <a:gd name="connsiteX96" fmla="*/ 1192922 w 5822102"/>
                <a:gd name="connsiteY96" fmla="*/ 822626 h 6685267"/>
                <a:gd name="connsiteX97" fmla="*/ 1255939 w 5822102"/>
                <a:gd name="connsiteY97" fmla="*/ 765880 h 6685267"/>
                <a:gd name="connsiteX98" fmla="*/ 1320183 w 5822102"/>
                <a:gd name="connsiteY98" fmla="*/ 710291 h 6685267"/>
                <a:gd name="connsiteX99" fmla="*/ 1452961 w 5822102"/>
                <a:gd name="connsiteY99" fmla="*/ 603514 h 6685267"/>
                <a:gd name="connsiteX100" fmla="*/ 2033360 w 5822102"/>
                <a:gd name="connsiteY100" fmla="*/ 235818 h 6685267"/>
                <a:gd name="connsiteX101" fmla="*/ 2512513 w 5822102"/>
                <a:gd name="connsiteY101" fmla="*/ 30012 h 6685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5822102" h="6685267">
                  <a:moveTo>
                    <a:pt x="2605444" y="0"/>
                  </a:moveTo>
                  <a:lnTo>
                    <a:pt x="4757391" y="0"/>
                  </a:lnTo>
                  <a:lnTo>
                    <a:pt x="4913680" y="56274"/>
                  </a:lnTo>
                  <a:cubicBezTo>
                    <a:pt x="5074659" y="119278"/>
                    <a:pt x="5229483" y="195083"/>
                    <a:pt x="5376238" y="282027"/>
                  </a:cubicBezTo>
                  <a:cubicBezTo>
                    <a:pt x="5474014" y="340105"/>
                    <a:pt x="5568080" y="403280"/>
                    <a:pt x="5658024" y="471014"/>
                  </a:cubicBezTo>
                  <a:lnTo>
                    <a:pt x="5822102" y="609109"/>
                  </a:lnTo>
                  <a:lnTo>
                    <a:pt x="5822102" y="760697"/>
                  </a:lnTo>
                  <a:lnTo>
                    <a:pt x="5707785" y="666601"/>
                  </a:lnTo>
                  <a:cubicBezTo>
                    <a:pt x="5665273" y="633682"/>
                    <a:pt x="5621749" y="602008"/>
                    <a:pt x="5577306" y="571666"/>
                  </a:cubicBezTo>
                  <a:cubicBezTo>
                    <a:pt x="5487929" y="511562"/>
                    <a:pt x="5395118" y="456089"/>
                    <a:pt x="5298630" y="407449"/>
                  </a:cubicBezTo>
                  <a:cubicBezTo>
                    <a:pt x="5106266" y="309010"/>
                    <a:pt x="4901153" y="235355"/>
                    <a:pt x="4690768" y="184979"/>
                  </a:cubicBezTo>
                  <a:cubicBezTo>
                    <a:pt x="4480382" y="134486"/>
                    <a:pt x="4264724" y="106807"/>
                    <a:pt x="4048577" y="99280"/>
                  </a:cubicBezTo>
                  <a:cubicBezTo>
                    <a:pt x="3832182" y="90709"/>
                    <a:pt x="3617997" y="102290"/>
                    <a:pt x="3405404" y="131937"/>
                  </a:cubicBezTo>
                  <a:cubicBezTo>
                    <a:pt x="3299353" y="147340"/>
                    <a:pt x="3193915" y="166449"/>
                    <a:pt x="3089702" y="190190"/>
                  </a:cubicBezTo>
                  <a:cubicBezTo>
                    <a:pt x="2985491" y="214278"/>
                    <a:pt x="2882137" y="241725"/>
                    <a:pt x="2780132" y="273457"/>
                  </a:cubicBezTo>
                  <a:cubicBezTo>
                    <a:pt x="2678126" y="305073"/>
                    <a:pt x="2577348" y="340510"/>
                    <a:pt x="2478040" y="379654"/>
                  </a:cubicBezTo>
                  <a:cubicBezTo>
                    <a:pt x="2378854" y="418914"/>
                    <a:pt x="2281017" y="461763"/>
                    <a:pt x="2184897" y="507972"/>
                  </a:cubicBezTo>
                  <a:cubicBezTo>
                    <a:pt x="1992657" y="600271"/>
                    <a:pt x="1806791" y="705542"/>
                    <a:pt x="1629141" y="823205"/>
                  </a:cubicBezTo>
                  <a:cubicBezTo>
                    <a:pt x="1584882" y="852736"/>
                    <a:pt x="1540745" y="882731"/>
                    <a:pt x="1497711" y="914000"/>
                  </a:cubicBezTo>
                  <a:cubicBezTo>
                    <a:pt x="1475888" y="929286"/>
                    <a:pt x="1454555" y="945153"/>
                    <a:pt x="1433099" y="960903"/>
                  </a:cubicBezTo>
                  <a:cubicBezTo>
                    <a:pt x="1411521" y="976537"/>
                    <a:pt x="1390311" y="992634"/>
                    <a:pt x="1369346" y="1008963"/>
                  </a:cubicBezTo>
                  <a:cubicBezTo>
                    <a:pt x="1285119" y="1074165"/>
                    <a:pt x="1202730" y="1141797"/>
                    <a:pt x="1123406" y="1212905"/>
                  </a:cubicBezTo>
                  <a:cubicBezTo>
                    <a:pt x="964391" y="1354656"/>
                    <a:pt x="816900" y="1509261"/>
                    <a:pt x="684367" y="1675564"/>
                  </a:cubicBezTo>
                  <a:cubicBezTo>
                    <a:pt x="618161" y="1758716"/>
                    <a:pt x="555512" y="1844763"/>
                    <a:pt x="497153" y="1933588"/>
                  </a:cubicBezTo>
                  <a:cubicBezTo>
                    <a:pt x="439775" y="2022877"/>
                    <a:pt x="385584" y="2114367"/>
                    <a:pt x="337770" y="2208983"/>
                  </a:cubicBezTo>
                  <a:cubicBezTo>
                    <a:pt x="325388" y="2232493"/>
                    <a:pt x="313862" y="2256349"/>
                    <a:pt x="302461" y="2280207"/>
                  </a:cubicBezTo>
                  <a:lnTo>
                    <a:pt x="285296" y="2316107"/>
                  </a:lnTo>
                  <a:lnTo>
                    <a:pt x="268991" y="2352355"/>
                  </a:lnTo>
                  <a:cubicBezTo>
                    <a:pt x="258324" y="2376560"/>
                    <a:pt x="247535" y="2400764"/>
                    <a:pt x="237849" y="2425432"/>
                  </a:cubicBezTo>
                  <a:cubicBezTo>
                    <a:pt x="228163" y="2450099"/>
                    <a:pt x="217498" y="2474419"/>
                    <a:pt x="208670" y="2499319"/>
                  </a:cubicBezTo>
                  <a:cubicBezTo>
                    <a:pt x="170909" y="2598219"/>
                    <a:pt x="138908" y="2699206"/>
                    <a:pt x="113775" y="2801929"/>
                  </a:cubicBezTo>
                  <a:cubicBezTo>
                    <a:pt x="62773" y="3006911"/>
                    <a:pt x="36659" y="3217917"/>
                    <a:pt x="36781" y="3428922"/>
                  </a:cubicBezTo>
                  <a:cubicBezTo>
                    <a:pt x="37394" y="3534078"/>
                    <a:pt x="47816" y="3639001"/>
                    <a:pt x="69148" y="3741955"/>
                  </a:cubicBezTo>
                  <a:cubicBezTo>
                    <a:pt x="91585" y="3844679"/>
                    <a:pt x="124074" y="3945202"/>
                    <a:pt x="167966" y="4041323"/>
                  </a:cubicBezTo>
                  <a:cubicBezTo>
                    <a:pt x="178387" y="4065528"/>
                    <a:pt x="190525" y="4089153"/>
                    <a:pt x="202049" y="4112894"/>
                  </a:cubicBezTo>
                  <a:cubicBezTo>
                    <a:pt x="214555" y="4136288"/>
                    <a:pt x="226447" y="4159912"/>
                    <a:pt x="239933" y="4182843"/>
                  </a:cubicBezTo>
                  <a:cubicBezTo>
                    <a:pt x="265680" y="4229167"/>
                    <a:pt x="294368" y="4274101"/>
                    <a:pt x="323916" y="4318456"/>
                  </a:cubicBezTo>
                  <a:cubicBezTo>
                    <a:pt x="353341" y="4362927"/>
                    <a:pt x="384849" y="4406240"/>
                    <a:pt x="416604" y="4449436"/>
                  </a:cubicBezTo>
                  <a:cubicBezTo>
                    <a:pt x="448847" y="4492286"/>
                    <a:pt x="482319" y="4534557"/>
                    <a:pt x="515911" y="4576711"/>
                  </a:cubicBezTo>
                  <a:cubicBezTo>
                    <a:pt x="583219" y="4661137"/>
                    <a:pt x="653594" y="4743825"/>
                    <a:pt x="722619" y="4828482"/>
                  </a:cubicBezTo>
                  <a:cubicBezTo>
                    <a:pt x="757315" y="4870637"/>
                    <a:pt x="791889" y="4913138"/>
                    <a:pt x="825972" y="4956104"/>
                  </a:cubicBezTo>
                  <a:cubicBezTo>
                    <a:pt x="859934" y="4998722"/>
                    <a:pt x="893649" y="5044004"/>
                    <a:pt x="926506" y="5085347"/>
                  </a:cubicBezTo>
                  <a:cubicBezTo>
                    <a:pt x="959119" y="5127734"/>
                    <a:pt x="993324" y="5168847"/>
                    <a:pt x="1027040" y="5210191"/>
                  </a:cubicBezTo>
                  <a:cubicBezTo>
                    <a:pt x="1061737" y="5250840"/>
                    <a:pt x="1096188" y="5291488"/>
                    <a:pt x="1132110" y="5330748"/>
                  </a:cubicBezTo>
                  <a:cubicBezTo>
                    <a:pt x="1203465" y="5409731"/>
                    <a:pt x="1277639" y="5485818"/>
                    <a:pt x="1354880" y="5558083"/>
                  </a:cubicBezTo>
                  <a:cubicBezTo>
                    <a:pt x="1509603" y="5702266"/>
                    <a:pt x="1676588" y="5830930"/>
                    <a:pt x="1855220" y="5937591"/>
                  </a:cubicBezTo>
                  <a:cubicBezTo>
                    <a:pt x="1944720" y="5990632"/>
                    <a:pt x="2036549" y="6039272"/>
                    <a:pt x="2131810" y="6080268"/>
                  </a:cubicBezTo>
                  <a:cubicBezTo>
                    <a:pt x="2226460" y="6122423"/>
                    <a:pt x="2324173" y="6157977"/>
                    <a:pt x="2423726" y="6188087"/>
                  </a:cubicBezTo>
                  <a:cubicBezTo>
                    <a:pt x="2523280" y="6218313"/>
                    <a:pt x="2624794" y="6242749"/>
                    <a:pt x="2727780" y="6262552"/>
                  </a:cubicBezTo>
                  <a:cubicBezTo>
                    <a:pt x="2830890" y="6282008"/>
                    <a:pt x="2935714" y="6295326"/>
                    <a:pt x="3041276" y="6304245"/>
                  </a:cubicBezTo>
                  <a:cubicBezTo>
                    <a:pt x="3146836" y="6313277"/>
                    <a:pt x="3253499" y="6317215"/>
                    <a:pt x="3360532" y="6317331"/>
                  </a:cubicBezTo>
                  <a:cubicBezTo>
                    <a:pt x="3387259" y="6317331"/>
                    <a:pt x="3414354" y="6317794"/>
                    <a:pt x="3439855" y="6316751"/>
                  </a:cubicBezTo>
                  <a:lnTo>
                    <a:pt x="3478721" y="6315826"/>
                  </a:lnTo>
                  <a:lnTo>
                    <a:pt x="3517463" y="6313971"/>
                  </a:lnTo>
                  <a:cubicBezTo>
                    <a:pt x="3569078" y="6311772"/>
                    <a:pt x="3620449" y="6306907"/>
                    <a:pt x="3671452" y="6301233"/>
                  </a:cubicBezTo>
                  <a:cubicBezTo>
                    <a:pt x="3875707" y="6277608"/>
                    <a:pt x="4074445" y="6225841"/>
                    <a:pt x="4265460" y="6149638"/>
                  </a:cubicBezTo>
                  <a:cubicBezTo>
                    <a:pt x="4361212" y="6111884"/>
                    <a:pt x="4454636" y="6067065"/>
                    <a:pt x="4546587" y="6018079"/>
                  </a:cubicBezTo>
                  <a:cubicBezTo>
                    <a:pt x="4638662" y="5969322"/>
                    <a:pt x="4729020" y="5915240"/>
                    <a:pt x="4818030" y="5858029"/>
                  </a:cubicBezTo>
                  <a:cubicBezTo>
                    <a:pt x="4907038" y="5800703"/>
                    <a:pt x="4994577" y="5739672"/>
                    <a:pt x="5081870" y="5676903"/>
                  </a:cubicBezTo>
                  <a:cubicBezTo>
                    <a:pt x="5125392" y="5645519"/>
                    <a:pt x="5168794" y="5613324"/>
                    <a:pt x="5212073" y="5581013"/>
                  </a:cubicBezTo>
                  <a:lnTo>
                    <a:pt x="5343625" y="5481533"/>
                  </a:lnTo>
                  <a:cubicBezTo>
                    <a:pt x="5432696" y="5414768"/>
                    <a:pt x="5521951" y="5349452"/>
                    <a:pt x="5610378" y="5284425"/>
                  </a:cubicBezTo>
                  <a:lnTo>
                    <a:pt x="5822102" y="5126414"/>
                  </a:lnTo>
                  <a:lnTo>
                    <a:pt x="5822102" y="5556641"/>
                  </a:lnTo>
                  <a:lnTo>
                    <a:pt x="5576325" y="5749979"/>
                  </a:lnTo>
                  <a:lnTo>
                    <a:pt x="5447715" y="5852818"/>
                  </a:lnTo>
                  <a:cubicBezTo>
                    <a:pt x="5403945" y="5887445"/>
                    <a:pt x="5359932" y="5922073"/>
                    <a:pt x="5315059" y="5956236"/>
                  </a:cubicBezTo>
                  <a:cubicBezTo>
                    <a:pt x="5225682" y="6024680"/>
                    <a:pt x="5133976" y="6091734"/>
                    <a:pt x="5038468" y="6155776"/>
                  </a:cubicBezTo>
                  <a:cubicBezTo>
                    <a:pt x="4943084" y="6219703"/>
                    <a:pt x="4845002" y="6281777"/>
                    <a:pt x="4741892" y="6338292"/>
                  </a:cubicBezTo>
                  <a:cubicBezTo>
                    <a:pt x="4638784" y="6394692"/>
                    <a:pt x="4532120" y="6447038"/>
                    <a:pt x="4420920" y="6492203"/>
                  </a:cubicBezTo>
                  <a:cubicBezTo>
                    <a:pt x="4199255" y="6583693"/>
                    <a:pt x="3959813" y="6644840"/>
                    <a:pt x="3717672" y="6670434"/>
                  </a:cubicBezTo>
                  <a:cubicBezTo>
                    <a:pt x="3657106" y="6676456"/>
                    <a:pt x="3596419" y="6681321"/>
                    <a:pt x="3535853" y="6683289"/>
                  </a:cubicBezTo>
                  <a:lnTo>
                    <a:pt x="3490367" y="6684910"/>
                  </a:lnTo>
                  <a:lnTo>
                    <a:pt x="3445005" y="6685142"/>
                  </a:lnTo>
                  <a:cubicBezTo>
                    <a:pt x="3414354" y="6685605"/>
                    <a:pt x="3385297" y="6684679"/>
                    <a:pt x="3355872" y="6684100"/>
                  </a:cubicBezTo>
                  <a:cubicBezTo>
                    <a:pt x="3297146" y="6683405"/>
                    <a:pt x="3238052" y="6680047"/>
                    <a:pt x="3179203" y="6677150"/>
                  </a:cubicBezTo>
                  <a:cubicBezTo>
                    <a:pt x="3120232" y="6672519"/>
                    <a:pt x="3061259" y="6668233"/>
                    <a:pt x="3002410" y="6661169"/>
                  </a:cubicBezTo>
                  <a:cubicBezTo>
                    <a:pt x="2884589" y="6647851"/>
                    <a:pt x="2766891" y="6629669"/>
                    <a:pt x="2650296" y="6604191"/>
                  </a:cubicBezTo>
                  <a:cubicBezTo>
                    <a:pt x="2533702" y="6578713"/>
                    <a:pt x="2418456" y="6545938"/>
                    <a:pt x="2306028" y="6505869"/>
                  </a:cubicBezTo>
                  <a:cubicBezTo>
                    <a:pt x="2193602" y="6465683"/>
                    <a:pt x="2084118" y="6417738"/>
                    <a:pt x="1978803" y="6363307"/>
                  </a:cubicBezTo>
                  <a:cubicBezTo>
                    <a:pt x="1873855" y="6308066"/>
                    <a:pt x="1773077" y="6246340"/>
                    <a:pt x="1678428" y="6177779"/>
                  </a:cubicBezTo>
                  <a:cubicBezTo>
                    <a:pt x="1488393" y="6041356"/>
                    <a:pt x="1321900" y="5881423"/>
                    <a:pt x="1175880" y="5710373"/>
                  </a:cubicBezTo>
                  <a:cubicBezTo>
                    <a:pt x="1103177" y="5624441"/>
                    <a:pt x="1035501" y="5535732"/>
                    <a:pt x="971502" y="5445399"/>
                  </a:cubicBezTo>
                  <a:cubicBezTo>
                    <a:pt x="907380" y="5355069"/>
                    <a:pt x="847550" y="5262768"/>
                    <a:pt x="790909" y="5169078"/>
                  </a:cubicBezTo>
                  <a:cubicBezTo>
                    <a:pt x="761974" y="5121712"/>
                    <a:pt x="735492" y="5077357"/>
                    <a:pt x="706680" y="5031959"/>
                  </a:cubicBezTo>
                  <a:cubicBezTo>
                    <a:pt x="678114" y="4986910"/>
                    <a:pt x="649058" y="4941860"/>
                    <a:pt x="619143" y="4897157"/>
                  </a:cubicBezTo>
                  <a:lnTo>
                    <a:pt x="436465" y="4628710"/>
                  </a:lnTo>
                  <a:cubicBezTo>
                    <a:pt x="406182" y="4583544"/>
                    <a:pt x="376267" y="4538147"/>
                    <a:pt x="347088" y="4492171"/>
                  </a:cubicBezTo>
                  <a:cubicBezTo>
                    <a:pt x="317908" y="4446194"/>
                    <a:pt x="288974" y="4400102"/>
                    <a:pt x="262001" y="4352619"/>
                  </a:cubicBezTo>
                  <a:cubicBezTo>
                    <a:pt x="207934" y="4258119"/>
                    <a:pt x="158280" y="4160840"/>
                    <a:pt x="118679" y="4059853"/>
                  </a:cubicBezTo>
                  <a:cubicBezTo>
                    <a:pt x="78343" y="3959214"/>
                    <a:pt x="48429" y="3854870"/>
                    <a:pt x="28322" y="3749136"/>
                  </a:cubicBezTo>
                  <a:cubicBezTo>
                    <a:pt x="9073" y="3643402"/>
                    <a:pt x="0" y="3536046"/>
                    <a:pt x="0" y="3428922"/>
                  </a:cubicBezTo>
                  <a:cubicBezTo>
                    <a:pt x="1594" y="3001816"/>
                    <a:pt x="89010" y="2575868"/>
                    <a:pt x="253052" y="2174356"/>
                  </a:cubicBezTo>
                  <a:cubicBezTo>
                    <a:pt x="294246" y="2074066"/>
                    <a:pt x="338873" y="1974700"/>
                    <a:pt x="389141" y="1877652"/>
                  </a:cubicBezTo>
                  <a:cubicBezTo>
                    <a:pt x="438672" y="1780256"/>
                    <a:pt x="493230" y="1684945"/>
                    <a:pt x="552079" y="1591834"/>
                  </a:cubicBezTo>
                  <a:cubicBezTo>
                    <a:pt x="669900" y="1405728"/>
                    <a:pt x="804394" y="1227729"/>
                    <a:pt x="954950" y="1061773"/>
                  </a:cubicBezTo>
                  <a:cubicBezTo>
                    <a:pt x="1030597" y="979085"/>
                    <a:pt x="1109552" y="898829"/>
                    <a:pt x="1192922" y="822626"/>
                  </a:cubicBezTo>
                  <a:cubicBezTo>
                    <a:pt x="1213642" y="803402"/>
                    <a:pt x="1234483" y="784409"/>
                    <a:pt x="1255939" y="765880"/>
                  </a:cubicBezTo>
                  <a:cubicBezTo>
                    <a:pt x="1277273" y="747234"/>
                    <a:pt x="1298237" y="728241"/>
                    <a:pt x="1320183" y="710291"/>
                  </a:cubicBezTo>
                  <a:cubicBezTo>
                    <a:pt x="1363585" y="673811"/>
                    <a:pt x="1408088" y="638489"/>
                    <a:pt x="1452961" y="603514"/>
                  </a:cubicBezTo>
                  <a:cubicBezTo>
                    <a:pt x="1633310" y="464543"/>
                    <a:pt x="1828125" y="341437"/>
                    <a:pt x="2033360" y="235818"/>
                  </a:cubicBezTo>
                  <a:cubicBezTo>
                    <a:pt x="2187242" y="156561"/>
                    <a:pt x="2347554" y="87597"/>
                    <a:pt x="2512513" y="3001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: Shape 35">
              <a:extLst>
                <a:ext uri="{FF2B5EF4-FFF2-40B4-BE49-F238E27FC236}">
                  <a16:creationId xmlns:a16="http://schemas.microsoft.com/office/drawing/2014/main" id="{15102EBE-A80F-4CFF-B1DD-941EF9728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04998" y="98659"/>
              <a:ext cx="5774333" cy="6315453"/>
            </a:xfrm>
            <a:custGeom>
              <a:avLst/>
              <a:gdLst>
                <a:gd name="connsiteX0" fmla="*/ 3707237 w 5774333"/>
                <a:gd name="connsiteY0" fmla="*/ 1489 h 6315453"/>
                <a:gd name="connsiteX1" fmla="*/ 4037665 w 5774333"/>
                <a:gd name="connsiteY1" fmla="*/ 6121 h 6315453"/>
                <a:gd name="connsiteX2" fmla="*/ 4692239 w 5774333"/>
                <a:gd name="connsiteY2" fmla="*/ 102128 h 6315453"/>
                <a:gd name="connsiteX3" fmla="*/ 5315059 w 5774333"/>
                <a:gd name="connsiteY3" fmla="*/ 324945 h 6315453"/>
                <a:gd name="connsiteX4" fmla="*/ 5738325 w 5774333"/>
                <a:gd name="connsiteY4" fmla="*/ 578286 h 6315453"/>
                <a:gd name="connsiteX5" fmla="*/ 5774333 w 5774333"/>
                <a:gd name="connsiteY5" fmla="*/ 606551 h 6315453"/>
                <a:gd name="connsiteX6" fmla="*/ 5774333 w 5774333"/>
                <a:gd name="connsiteY6" fmla="*/ 975490 h 6315453"/>
                <a:gd name="connsiteX7" fmla="*/ 5676001 w 5774333"/>
                <a:gd name="connsiteY7" fmla="*/ 889749 h 6315453"/>
                <a:gd name="connsiteX8" fmla="*/ 5177132 w 5774333"/>
                <a:gd name="connsiteY8" fmla="*/ 581926 h 6315453"/>
                <a:gd name="connsiteX9" fmla="*/ 4615735 w 5774333"/>
                <a:gd name="connsiteY9" fmla="*/ 388640 h 6315453"/>
                <a:gd name="connsiteX10" fmla="*/ 4020010 w 5774333"/>
                <a:gd name="connsiteY10" fmla="*/ 308500 h 6315453"/>
                <a:gd name="connsiteX11" fmla="*/ 3416315 w 5774333"/>
                <a:gd name="connsiteY11" fmla="*/ 328882 h 6315453"/>
                <a:gd name="connsiteX12" fmla="*/ 2823779 w 5774333"/>
                <a:gd name="connsiteY12" fmla="*/ 446545 h 6315453"/>
                <a:gd name="connsiteX13" fmla="*/ 2256987 w 5774333"/>
                <a:gd name="connsiteY13" fmla="*/ 651296 h 6315453"/>
                <a:gd name="connsiteX14" fmla="*/ 1244169 w 5774333"/>
                <a:gd name="connsiteY14" fmla="*/ 1280374 h 6315453"/>
                <a:gd name="connsiteX15" fmla="*/ 830141 w 5774333"/>
                <a:gd name="connsiteY15" fmla="*/ 1700184 h 6315453"/>
                <a:gd name="connsiteX16" fmla="*/ 502792 w 5774333"/>
                <a:gd name="connsiteY16" fmla="*/ 2182300 h 6315453"/>
                <a:gd name="connsiteX17" fmla="*/ 280637 w 5774333"/>
                <a:gd name="connsiteY17" fmla="*/ 2715256 h 6315453"/>
                <a:gd name="connsiteX18" fmla="*/ 199843 w 5774333"/>
                <a:gd name="connsiteY18" fmla="*/ 3283418 h 6315453"/>
                <a:gd name="connsiteX19" fmla="*/ 233926 w 5774333"/>
                <a:gd name="connsiteY19" fmla="*/ 3561593 h 6315453"/>
                <a:gd name="connsiteX20" fmla="*/ 334582 w 5774333"/>
                <a:gd name="connsiteY20" fmla="*/ 3821816 h 6315453"/>
                <a:gd name="connsiteX21" fmla="*/ 404834 w 5774333"/>
                <a:gd name="connsiteY21" fmla="*/ 3944343 h 6315453"/>
                <a:gd name="connsiteX22" fmla="*/ 485506 w 5774333"/>
                <a:gd name="connsiteY22" fmla="*/ 4062932 h 6315453"/>
                <a:gd name="connsiteX23" fmla="*/ 671861 w 5774333"/>
                <a:gd name="connsiteY23" fmla="*/ 4292120 h 6315453"/>
                <a:gd name="connsiteX24" fmla="*/ 873542 w 5774333"/>
                <a:gd name="connsiteY24" fmla="*/ 4523044 h 6315453"/>
                <a:gd name="connsiteX25" fmla="*/ 973831 w 5774333"/>
                <a:gd name="connsiteY25" fmla="*/ 4643601 h 6315453"/>
                <a:gd name="connsiteX26" fmla="*/ 1022014 w 5774333"/>
                <a:gd name="connsiteY26" fmla="*/ 4702780 h 6315453"/>
                <a:gd name="connsiteX27" fmla="*/ 1069215 w 5774333"/>
                <a:gd name="connsiteY27" fmla="*/ 4759411 h 6315453"/>
                <a:gd name="connsiteX28" fmla="*/ 1474784 w 5774333"/>
                <a:gd name="connsiteY28" fmla="*/ 5177948 h 6315453"/>
                <a:gd name="connsiteX29" fmla="*/ 1690442 w 5774333"/>
                <a:gd name="connsiteY29" fmla="*/ 5366255 h 6315453"/>
                <a:gd name="connsiteX30" fmla="*/ 1916276 w 5774333"/>
                <a:gd name="connsiteY30" fmla="*/ 5539852 h 6315453"/>
                <a:gd name="connsiteX31" fmla="*/ 2420784 w 5774333"/>
                <a:gd name="connsiteY31" fmla="*/ 5814437 h 6315453"/>
                <a:gd name="connsiteX32" fmla="*/ 2703015 w 5774333"/>
                <a:gd name="connsiteY32" fmla="*/ 5892029 h 6315453"/>
                <a:gd name="connsiteX33" fmla="*/ 2775350 w 5774333"/>
                <a:gd name="connsiteY33" fmla="*/ 5905695 h 6315453"/>
                <a:gd name="connsiteX34" fmla="*/ 2848299 w 5774333"/>
                <a:gd name="connsiteY34" fmla="*/ 5917161 h 6315453"/>
                <a:gd name="connsiteX35" fmla="*/ 2995544 w 5774333"/>
                <a:gd name="connsiteY35" fmla="*/ 5933605 h 6315453"/>
                <a:gd name="connsiteX36" fmla="*/ 3069596 w 5774333"/>
                <a:gd name="connsiteY36" fmla="*/ 5938933 h 6315453"/>
                <a:gd name="connsiteX37" fmla="*/ 3143894 w 5774333"/>
                <a:gd name="connsiteY37" fmla="*/ 5942639 h 6315453"/>
                <a:gd name="connsiteX38" fmla="*/ 3218436 w 5774333"/>
                <a:gd name="connsiteY38" fmla="*/ 5944260 h 6315453"/>
                <a:gd name="connsiteX39" fmla="*/ 3293101 w 5774333"/>
                <a:gd name="connsiteY39" fmla="*/ 5943913 h 6315453"/>
                <a:gd name="connsiteX40" fmla="*/ 3330494 w 5774333"/>
                <a:gd name="connsiteY40" fmla="*/ 5943565 h 6315453"/>
                <a:gd name="connsiteX41" fmla="*/ 3366540 w 5774333"/>
                <a:gd name="connsiteY41" fmla="*/ 5942059 h 6315453"/>
                <a:gd name="connsiteX42" fmla="*/ 3402462 w 5774333"/>
                <a:gd name="connsiteY42" fmla="*/ 5940323 h 6315453"/>
                <a:gd name="connsiteX43" fmla="*/ 3438262 w 5774333"/>
                <a:gd name="connsiteY43" fmla="*/ 5937543 h 6315453"/>
                <a:gd name="connsiteX44" fmla="*/ 3580236 w 5774333"/>
                <a:gd name="connsiteY44" fmla="*/ 5920982 h 6315453"/>
                <a:gd name="connsiteX45" fmla="*/ 4121034 w 5774333"/>
                <a:gd name="connsiteY45" fmla="*/ 5753290 h 6315453"/>
                <a:gd name="connsiteX46" fmla="*/ 4620639 w 5774333"/>
                <a:gd name="connsiteY46" fmla="*/ 5459364 h 6315453"/>
                <a:gd name="connsiteX47" fmla="*/ 4741771 w 5774333"/>
                <a:gd name="connsiteY47" fmla="*/ 5372971 h 6315453"/>
                <a:gd name="connsiteX48" fmla="*/ 4862901 w 5774333"/>
                <a:gd name="connsiteY48" fmla="*/ 5283682 h 6315453"/>
                <a:gd name="connsiteX49" fmla="*/ 5108229 w 5774333"/>
                <a:gd name="connsiteY49" fmla="*/ 5098386 h 6315453"/>
                <a:gd name="connsiteX50" fmla="*/ 5612493 w 5774333"/>
                <a:gd name="connsiteY50" fmla="*/ 4739724 h 6315453"/>
                <a:gd name="connsiteX51" fmla="*/ 5774333 w 5774333"/>
                <a:gd name="connsiteY51" fmla="*/ 4623488 h 6315453"/>
                <a:gd name="connsiteX52" fmla="*/ 5774333 w 5774333"/>
                <a:gd name="connsiteY52" fmla="*/ 5232926 h 6315453"/>
                <a:gd name="connsiteX53" fmla="*/ 5676492 w 5774333"/>
                <a:gd name="connsiteY53" fmla="*/ 5306859 h 6315453"/>
                <a:gd name="connsiteX54" fmla="*/ 5426260 w 5774333"/>
                <a:gd name="connsiteY54" fmla="*/ 5486233 h 6315453"/>
                <a:gd name="connsiteX55" fmla="*/ 5300225 w 5774333"/>
                <a:gd name="connsiteY55" fmla="*/ 5576217 h 6315453"/>
                <a:gd name="connsiteX56" fmla="*/ 5170757 w 5774333"/>
                <a:gd name="connsiteY56" fmla="*/ 5666780 h 6315453"/>
                <a:gd name="connsiteX57" fmla="*/ 5038100 w 5774333"/>
                <a:gd name="connsiteY57" fmla="*/ 5756185 h 6315453"/>
                <a:gd name="connsiteX58" fmla="*/ 4901276 w 5774333"/>
                <a:gd name="connsiteY58" fmla="*/ 5843043 h 6315453"/>
                <a:gd name="connsiteX59" fmla="*/ 4614019 w 5774333"/>
                <a:gd name="connsiteY59" fmla="*/ 6006103 h 6315453"/>
                <a:gd name="connsiteX60" fmla="*/ 4305061 w 5774333"/>
                <a:gd name="connsiteY60" fmla="*/ 6144726 h 6315453"/>
                <a:gd name="connsiteX61" fmla="*/ 3632710 w 5774333"/>
                <a:gd name="connsiteY61" fmla="*/ 6304196 h 6315453"/>
                <a:gd name="connsiteX62" fmla="*/ 3459594 w 5774333"/>
                <a:gd name="connsiteY62" fmla="*/ 6314504 h 6315453"/>
                <a:gd name="connsiteX63" fmla="*/ 3416315 w 5774333"/>
                <a:gd name="connsiteY63" fmla="*/ 6315429 h 6315453"/>
                <a:gd name="connsiteX64" fmla="*/ 3373159 w 5774333"/>
                <a:gd name="connsiteY64" fmla="*/ 6315198 h 6315453"/>
                <a:gd name="connsiteX65" fmla="*/ 3330127 w 5774333"/>
                <a:gd name="connsiteY65" fmla="*/ 6314735 h 6315453"/>
                <a:gd name="connsiteX66" fmla="*/ 3288320 w 5774333"/>
                <a:gd name="connsiteY66" fmla="*/ 6313230 h 6315453"/>
                <a:gd name="connsiteX67" fmla="*/ 2954350 w 5774333"/>
                <a:gd name="connsiteY67" fmla="*/ 6288098 h 6315453"/>
                <a:gd name="connsiteX68" fmla="*/ 2622466 w 5774333"/>
                <a:gd name="connsiteY68" fmla="*/ 6232742 h 6315453"/>
                <a:gd name="connsiteX69" fmla="*/ 2296466 w 5774333"/>
                <a:gd name="connsiteY69" fmla="*/ 6146001 h 6315453"/>
                <a:gd name="connsiteX70" fmla="*/ 1672419 w 5774333"/>
                <a:gd name="connsiteY70" fmla="*/ 5885197 h 6315453"/>
                <a:gd name="connsiteX71" fmla="*/ 1146578 w 5774333"/>
                <a:gd name="connsiteY71" fmla="*/ 5479168 h 6315453"/>
                <a:gd name="connsiteX72" fmla="*/ 933372 w 5774333"/>
                <a:gd name="connsiteY72" fmla="*/ 5234810 h 6315453"/>
                <a:gd name="connsiteX73" fmla="*/ 747140 w 5774333"/>
                <a:gd name="connsiteY73" fmla="*/ 4976091 h 6315453"/>
                <a:gd name="connsiteX74" fmla="*/ 703616 w 5774333"/>
                <a:gd name="connsiteY74" fmla="*/ 4910196 h 6315453"/>
                <a:gd name="connsiteX75" fmla="*/ 662053 w 5774333"/>
                <a:gd name="connsiteY75" fmla="*/ 4846269 h 6315453"/>
                <a:gd name="connsiteX76" fmla="*/ 580033 w 5774333"/>
                <a:gd name="connsiteY76" fmla="*/ 4722352 h 6315453"/>
                <a:gd name="connsiteX77" fmla="*/ 410105 w 5774333"/>
                <a:gd name="connsiteY77" fmla="*/ 4469193 h 6315453"/>
                <a:gd name="connsiteX78" fmla="*/ 244224 w 5774333"/>
                <a:gd name="connsiteY78" fmla="*/ 4201556 h 6315453"/>
                <a:gd name="connsiteX79" fmla="*/ 169437 w 5774333"/>
                <a:gd name="connsiteY79" fmla="*/ 4059690 h 6315453"/>
                <a:gd name="connsiteX80" fmla="*/ 105929 w 5774333"/>
                <a:gd name="connsiteY80" fmla="*/ 3911221 h 6315453"/>
                <a:gd name="connsiteX81" fmla="*/ 57256 w 5774333"/>
                <a:gd name="connsiteY81" fmla="*/ 3757195 h 6315453"/>
                <a:gd name="connsiteX82" fmla="*/ 39111 w 5774333"/>
                <a:gd name="connsiteY82" fmla="*/ 3678677 h 6315453"/>
                <a:gd name="connsiteX83" fmla="*/ 31142 w 5774333"/>
                <a:gd name="connsiteY83" fmla="*/ 3639300 h 6315453"/>
                <a:gd name="connsiteX84" fmla="*/ 24521 w 5774333"/>
                <a:gd name="connsiteY84" fmla="*/ 3599809 h 6315453"/>
                <a:gd name="connsiteX85" fmla="*/ 0 w 5774333"/>
                <a:gd name="connsiteY85" fmla="*/ 3283418 h 6315453"/>
                <a:gd name="connsiteX86" fmla="*/ 68045 w 5774333"/>
                <a:gd name="connsiteY86" fmla="*/ 2666963 h 6315453"/>
                <a:gd name="connsiteX87" fmla="*/ 272546 w 5774333"/>
                <a:gd name="connsiteY87" fmla="*/ 2076334 h 6315453"/>
                <a:gd name="connsiteX88" fmla="*/ 1039300 w 5774333"/>
                <a:gd name="connsiteY88" fmla="*/ 1073307 h 6315453"/>
                <a:gd name="connsiteX89" fmla="*/ 1547733 w 5774333"/>
                <a:gd name="connsiteY89" fmla="*/ 680365 h 6315453"/>
                <a:gd name="connsiteX90" fmla="*/ 2115995 w 5774333"/>
                <a:gd name="connsiteY90" fmla="*/ 368373 h 6315453"/>
                <a:gd name="connsiteX91" fmla="*/ 3377451 w 5774333"/>
                <a:gd name="connsiteY91" fmla="*/ 24304 h 6315453"/>
                <a:gd name="connsiteX92" fmla="*/ 3707237 w 5774333"/>
                <a:gd name="connsiteY92" fmla="*/ 1489 h 6315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5774333" h="6315453">
                  <a:moveTo>
                    <a:pt x="3707237" y="1489"/>
                  </a:moveTo>
                  <a:cubicBezTo>
                    <a:pt x="3817502" y="-1522"/>
                    <a:pt x="3927875" y="41"/>
                    <a:pt x="4037665" y="6121"/>
                  </a:cubicBezTo>
                  <a:cubicBezTo>
                    <a:pt x="4257614" y="18745"/>
                    <a:pt x="4477439" y="49665"/>
                    <a:pt x="4692239" y="102128"/>
                  </a:cubicBezTo>
                  <a:cubicBezTo>
                    <a:pt x="4907039" y="154474"/>
                    <a:pt x="5116811" y="228592"/>
                    <a:pt x="5315059" y="324945"/>
                  </a:cubicBezTo>
                  <a:cubicBezTo>
                    <a:pt x="5463562" y="397211"/>
                    <a:pt x="5606133" y="481527"/>
                    <a:pt x="5738325" y="578286"/>
                  </a:cubicBezTo>
                  <a:lnTo>
                    <a:pt x="5774333" y="606551"/>
                  </a:lnTo>
                  <a:lnTo>
                    <a:pt x="5774333" y="975490"/>
                  </a:lnTo>
                  <a:lnTo>
                    <a:pt x="5676001" y="889749"/>
                  </a:lnTo>
                  <a:cubicBezTo>
                    <a:pt x="5522381" y="769886"/>
                    <a:pt x="5355519" y="665657"/>
                    <a:pt x="5177132" y="581926"/>
                  </a:cubicBezTo>
                  <a:cubicBezTo>
                    <a:pt x="4998867" y="497965"/>
                    <a:pt x="4810183" y="433574"/>
                    <a:pt x="4615735" y="388640"/>
                  </a:cubicBezTo>
                  <a:cubicBezTo>
                    <a:pt x="4421289" y="343591"/>
                    <a:pt x="4221446" y="317649"/>
                    <a:pt x="4020010" y="308500"/>
                  </a:cubicBezTo>
                  <a:cubicBezTo>
                    <a:pt x="3818207" y="298887"/>
                    <a:pt x="3616649" y="305257"/>
                    <a:pt x="3416315" y="328882"/>
                  </a:cubicBezTo>
                  <a:cubicBezTo>
                    <a:pt x="3216106" y="352623"/>
                    <a:pt x="3017736" y="392346"/>
                    <a:pt x="2823779" y="446545"/>
                  </a:cubicBezTo>
                  <a:cubicBezTo>
                    <a:pt x="2629699" y="500513"/>
                    <a:pt x="2440401" y="570345"/>
                    <a:pt x="2256987" y="651296"/>
                  </a:cubicBezTo>
                  <a:cubicBezTo>
                    <a:pt x="1889058" y="811461"/>
                    <a:pt x="1545527" y="1023856"/>
                    <a:pt x="1244169" y="1280374"/>
                  </a:cubicBezTo>
                  <a:cubicBezTo>
                    <a:pt x="1093982" y="1409039"/>
                    <a:pt x="954828" y="1549400"/>
                    <a:pt x="830141" y="1700184"/>
                  </a:cubicBezTo>
                  <a:cubicBezTo>
                    <a:pt x="705209" y="1850736"/>
                    <a:pt x="594989" y="2012176"/>
                    <a:pt x="502792" y="2182300"/>
                  </a:cubicBezTo>
                  <a:cubicBezTo>
                    <a:pt x="410595" y="2352308"/>
                    <a:pt x="333847" y="2530307"/>
                    <a:pt x="280637" y="2715256"/>
                  </a:cubicBezTo>
                  <a:cubicBezTo>
                    <a:pt x="227306" y="2899741"/>
                    <a:pt x="199719" y="3091521"/>
                    <a:pt x="199843" y="3283418"/>
                  </a:cubicBezTo>
                  <a:cubicBezTo>
                    <a:pt x="200946" y="3377687"/>
                    <a:pt x="210754" y="3471261"/>
                    <a:pt x="233926" y="3561593"/>
                  </a:cubicBezTo>
                  <a:cubicBezTo>
                    <a:pt x="256730" y="3652040"/>
                    <a:pt x="292162" y="3738550"/>
                    <a:pt x="334582" y="3821816"/>
                  </a:cubicBezTo>
                  <a:cubicBezTo>
                    <a:pt x="356038" y="3863392"/>
                    <a:pt x="379823" y="3904157"/>
                    <a:pt x="404834" y="3944343"/>
                  </a:cubicBezTo>
                  <a:cubicBezTo>
                    <a:pt x="430212" y="3984413"/>
                    <a:pt x="457308" y="4023905"/>
                    <a:pt x="485506" y="4062932"/>
                  </a:cubicBezTo>
                  <a:cubicBezTo>
                    <a:pt x="542639" y="4140757"/>
                    <a:pt x="606146" y="4216265"/>
                    <a:pt x="671861" y="4292120"/>
                  </a:cubicBezTo>
                  <a:cubicBezTo>
                    <a:pt x="737576" y="4368091"/>
                    <a:pt x="806234" y="4444062"/>
                    <a:pt x="873542" y="4523044"/>
                  </a:cubicBezTo>
                  <a:cubicBezTo>
                    <a:pt x="907258" y="4562419"/>
                    <a:pt x="940606" y="4602721"/>
                    <a:pt x="973831" y="4643601"/>
                  </a:cubicBezTo>
                  <a:lnTo>
                    <a:pt x="1022014" y="4702780"/>
                  </a:lnTo>
                  <a:cubicBezTo>
                    <a:pt x="1037829" y="4721658"/>
                    <a:pt x="1052910" y="4740998"/>
                    <a:pt x="1069215" y="4759411"/>
                  </a:cubicBezTo>
                  <a:cubicBezTo>
                    <a:pt x="1196477" y="4909269"/>
                    <a:pt x="1334527" y="5047199"/>
                    <a:pt x="1474784" y="5177948"/>
                  </a:cubicBezTo>
                  <a:cubicBezTo>
                    <a:pt x="1545281" y="5243033"/>
                    <a:pt x="1617003" y="5305917"/>
                    <a:pt x="1690442" y="5366255"/>
                  </a:cubicBezTo>
                  <a:cubicBezTo>
                    <a:pt x="1763881" y="5426591"/>
                    <a:pt x="1838668" y="5484959"/>
                    <a:pt x="1916276" y="5539852"/>
                  </a:cubicBezTo>
                  <a:cubicBezTo>
                    <a:pt x="2070877" y="5649872"/>
                    <a:pt x="2237617" y="5748194"/>
                    <a:pt x="2420784" y="5814437"/>
                  </a:cubicBezTo>
                  <a:cubicBezTo>
                    <a:pt x="2512124" y="5847559"/>
                    <a:pt x="2606773" y="5872921"/>
                    <a:pt x="2703015" y="5892029"/>
                  </a:cubicBezTo>
                  <a:cubicBezTo>
                    <a:pt x="2727168" y="5896546"/>
                    <a:pt x="2751075" y="5901758"/>
                    <a:pt x="2775350" y="5905695"/>
                  </a:cubicBezTo>
                  <a:lnTo>
                    <a:pt x="2848299" y="5917161"/>
                  </a:lnTo>
                  <a:cubicBezTo>
                    <a:pt x="2897218" y="5923298"/>
                    <a:pt x="2946136" y="5929784"/>
                    <a:pt x="2995544" y="5933605"/>
                  </a:cubicBezTo>
                  <a:cubicBezTo>
                    <a:pt x="3020188" y="5935806"/>
                    <a:pt x="3044831" y="5937891"/>
                    <a:pt x="3069596" y="5938933"/>
                  </a:cubicBezTo>
                  <a:cubicBezTo>
                    <a:pt x="3094362" y="5940090"/>
                    <a:pt x="3119005" y="5941943"/>
                    <a:pt x="3143894" y="5942639"/>
                  </a:cubicBezTo>
                  <a:lnTo>
                    <a:pt x="3218436" y="5944260"/>
                  </a:lnTo>
                  <a:cubicBezTo>
                    <a:pt x="3243201" y="5944838"/>
                    <a:pt x="3268212" y="5944029"/>
                    <a:pt x="3293101" y="5943913"/>
                  </a:cubicBezTo>
                  <a:lnTo>
                    <a:pt x="3330494" y="5943565"/>
                  </a:lnTo>
                  <a:cubicBezTo>
                    <a:pt x="3342632" y="5943218"/>
                    <a:pt x="3354524" y="5942523"/>
                    <a:pt x="3366540" y="5942059"/>
                  </a:cubicBezTo>
                  <a:cubicBezTo>
                    <a:pt x="3378554" y="5941480"/>
                    <a:pt x="3390570" y="5941134"/>
                    <a:pt x="3402462" y="5940323"/>
                  </a:cubicBezTo>
                  <a:lnTo>
                    <a:pt x="3438262" y="5937543"/>
                  </a:lnTo>
                  <a:cubicBezTo>
                    <a:pt x="3485954" y="5933953"/>
                    <a:pt x="3533279" y="5927931"/>
                    <a:pt x="3580236" y="5920982"/>
                  </a:cubicBezTo>
                  <a:cubicBezTo>
                    <a:pt x="3768185" y="5891567"/>
                    <a:pt x="3948901" y="5834010"/>
                    <a:pt x="4121034" y="5753290"/>
                  </a:cubicBezTo>
                  <a:cubicBezTo>
                    <a:pt x="4293782" y="5673497"/>
                    <a:pt x="4458191" y="5571353"/>
                    <a:pt x="4620639" y="5459364"/>
                  </a:cubicBezTo>
                  <a:cubicBezTo>
                    <a:pt x="4661221" y="5431455"/>
                    <a:pt x="4701557" y="5402271"/>
                    <a:pt x="4741771" y="5372971"/>
                  </a:cubicBezTo>
                  <a:cubicBezTo>
                    <a:pt x="4782230" y="5343672"/>
                    <a:pt x="4822566" y="5313908"/>
                    <a:pt x="4862901" y="5283682"/>
                  </a:cubicBezTo>
                  <a:lnTo>
                    <a:pt x="5108229" y="5098386"/>
                  </a:lnTo>
                  <a:cubicBezTo>
                    <a:pt x="5276563" y="4972270"/>
                    <a:pt x="5446489" y="4854838"/>
                    <a:pt x="5612493" y="4739724"/>
                  </a:cubicBezTo>
                  <a:lnTo>
                    <a:pt x="5774333" y="4623488"/>
                  </a:lnTo>
                  <a:lnTo>
                    <a:pt x="5774333" y="5232926"/>
                  </a:lnTo>
                  <a:lnTo>
                    <a:pt x="5676492" y="5306859"/>
                  </a:lnTo>
                  <a:cubicBezTo>
                    <a:pt x="5592693" y="5367905"/>
                    <a:pt x="5508955" y="5427286"/>
                    <a:pt x="5426260" y="5486233"/>
                  </a:cubicBezTo>
                  <a:lnTo>
                    <a:pt x="5300225" y="5576217"/>
                  </a:lnTo>
                  <a:cubicBezTo>
                    <a:pt x="5257559" y="5606443"/>
                    <a:pt x="5214525" y="5636901"/>
                    <a:pt x="5170757" y="5666780"/>
                  </a:cubicBezTo>
                  <a:cubicBezTo>
                    <a:pt x="5127110" y="5696775"/>
                    <a:pt x="5082973" y="5726654"/>
                    <a:pt x="5038100" y="5756185"/>
                  </a:cubicBezTo>
                  <a:cubicBezTo>
                    <a:pt x="4993106" y="5785486"/>
                    <a:pt x="4947743" y="5814553"/>
                    <a:pt x="4901276" y="5843043"/>
                  </a:cubicBezTo>
                  <a:cubicBezTo>
                    <a:pt x="4808835" y="5900136"/>
                    <a:pt x="4713449" y="5955494"/>
                    <a:pt x="4614019" y="6006103"/>
                  </a:cubicBezTo>
                  <a:cubicBezTo>
                    <a:pt x="4514711" y="6056943"/>
                    <a:pt x="4411971" y="6104192"/>
                    <a:pt x="4305061" y="6144726"/>
                  </a:cubicBezTo>
                  <a:cubicBezTo>
                    <a:pt x="4092223" y="6226952"/>
                    <a:pt x="3863569" y="6282424"/>
                    <a:pt x="3632710" y="6304196"/>
                  </a:cubicBezTo>
                  <a:cubicBezTo>
                    <a:pt x="3574964" y="6309408"/>
                    <a:pt x="3517218" y="6313345"/>
                    <a:pt x="3459594" y="6314504"/>
                  </a:cubicBezTo>
                  <a:lnTo>
                    <a:pt x="3416315" y="6315429"/>
                  </a:lnTo>
                  <a:cubicBezTo>
                    <a:pt x="3401971" y="6315546"/>
                    <a:pt x="3387505" y="6315198"/>
                    <a:pt x="3373159" y="6315198"/>
                  </a:cubicBezTo>
                  <a:lnTo>
                    <a:pt x="3330127" y="6314735"/>
                  </a:lnTo>
                  <a:lnTo>
                    <a:pt x="3288320" y="6313230"/>
                  </a:lnTo>
                  <a:cubicBezTo>
                    <a:pt x="3176996" y="6309870"/>
                    <a:pt x="3065428" y="6301533"/>
                    <a:pt x="2954350" y="6288098"/>
                  </a:cubicBezTo>
                  <a:cubicBezTo>
                    <a:pt x="2843150" y="6275360"/>
                    <a:pt x="2732194" y="6257061"/>
                    <a:pt x="2622466" y="6232742"/>
                  </a:cubicBezTo>
                  <a:cubicBezTo>
                    <a:pt x="2512859" y="6208190"/>
                    <a:pt x="2404110" y="6179122"/>
                    <a:pt x="2296466" y="6146001"/>
                  </a:cubicBezTo>
                  <a:cubicBezTo>
                    <a:pt x="2081544" y="6079179"/>
                    <a:pt x="1869073" y="5996027"/>
                    <a:pt x="1672419" y="5885197"/>
                  </a:cubicBezTo>
                  <a:cubicBezTo>
                    <a:pt x="1475643" y="5774599"/>
                    <a:pt x="1299954" y="5634353"/>
                    <a:pt x="1146578" y="5479168"/>
                  </a:cubicBezTo>
                  <a:cubicBezTo>
                    <a:pt x="1069461" y="5401692"/>
                    <a:pt x="999333" y="5319235"/>
                    <a:pt x="933372" y="5234810"/>
                  </a:cubicBezTo>
                  <a:cubicBezTo>
                    <a:pt x="867781" y="5150038"/>
                    <a:pt x="805375" y="5063991"/>
                    <a:pt x="747140" y="4976091"/>
                  </a:cubicBezTo>
                  <a:cubicBezTo>
                    <a:pt x="732182" y="4954319"/>
                    <a:pt x="718082" y="4932199"/>
                    <a:pt x="703616" y="4910196"/>
                  </a:cubicBezTo>
                  <a:lnTo>
                    <a:pt x="662053" y="4846269"/>
                  </a:lnTo>
                  <a:cubicBezTo>
                    <a:pt x="635449" y="4804925"/>
                    <a:pt x="607864" y="4763928"/>
                    <a:pt x="580033" y="4722352"/>
                  </a:cubicBezTo>
                  <a:lnTo>
                    <a:pt x="410105" y="4469193"/>
                  </a:lnTo>
                  <a:cubicBezTo>
                    <a:pt x="353095" y="4382915"/>
                    <a:pt x="296820" y="4294089"/>
                    <a:pt x="244224" y="4201556"/>
                  </a:cubicBezTo>
                  <a:cubicBezTo>
                    <a:pt x="217987" y="4155232"/>
                    <a:pt x="192609" y="4108098"/>
                    <a:pt x="169437" y="4059690"/>
                  </a:cubicBezTo>
                  <a:cubicBezTo>
                    <a:pt x="146388" y="4011165"/>
                    <a:pt x="124932" y="3961715"/>
                    <a:pt x="105929" y="3911221"/>
                  </a:cubicBezTo>
                  <a:cubicBezTo>
                    <a:pt x="87293" y="3860613"/>
                    <a:pt x="70742" y="3809309"/>
                    <a:pt x="57256" y="3757195"/>
                  </a:cubicBezTo>
                  <a:cubicBezTo>
                    <a:pt x="50881" y="3731138"/>
                    <a:pt x="44383" y="3704965"/>
                    <a:pt x="39111" y="3678677"/>
                  </a:cubicBezTo>
                  <a:lnTo>
                    <a:pt x="31142" y="3639300"/>
                  </a:lnTo>
                  <a:lnTo>
                    <a:pt x="24521" y="3599809"/>
                  </a:lnTo>
                  <a:cubicBezTo>
                    <a:pt x="7234" y="3494423"/>
                    <a:pt x="0" y="3388457"/>
                    <a:pt x="0" y="3283418"/>
                  </a:cubicBezTo>
                  <a:cubicBezTo>
                    <a:pt x="491" y="3076698"/>
                    <a:pt x="23418" y="2869978"/>
                    <a:pt x="68045" y="2666963"/>
                  </a:cubicBezTo>
                  <a:cubicBezTo>
                    <a:pt x="112550" y="2464064"/>
                    <a:pt x="180717" y="2265104"/>
                    <a:pt x="272546" y="2076334"/>
                  </a:cubicBezTo>
                  <a:cubicBezTo>
                    <a:pt x="457062" y="1698794"/>
                    <a:pt x="724457" y="1360978"/>
                    <a:pt x="1039300" y="1073307"/>
                  </a:cubicBezTo>
                  <a:cubicBezTo>
                    <a:pt x="1197090" y="929472"/>
                    <a:pt x="1367630" y="798259"/>
                    <a:pt x="1547733" y="680365"/>
                  </a:cubicBezTo>
                  <a:cubicBezTo>
                    <a:pt x="1728081" y="562587"/>
                    <a:pt x="1917870" y="457663"/>
                    <a:pt x="2115995" y="368373"/>
                  </a:cubicBezTo>
                  <a:cubicBezTo>
                    <a:pt x="2512737" y="191070"/>
                    <a:pt x="2939883" y="73870"/>
                    <a:pt x="3377451" y="24304"/>
                  </a:cubicBezTo>
                  <a:cubicBezTo>
                    <a:pt x="3486812" y="12086"/>
                    <a:pt x="3596971" y="4500"/>
                    <a:pt x="3707237" y="148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: Shape 36">
              <a:extLst>
                <a:ext uri="{FF2B5EF4-FFF2-40B4-BE49-F238E27FC236}">
                  <a16:creationId xmlns:a16="http://schemas.microsoft.com/office/drawing/2014/main" id="{EC18CE1F-9DF1-47AF-9E66-6CE348AC23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10220" y="131729"/>
              <a:ext cx="5769111" cy="6229400"/>
            </a:xfrm>
            <a:custGeom>
              <a:avLst/>
              <a:gdLst>
                <a:gd name="connsiteX0" fmla="*/ 3882695 w 5769111"/>
                <a:gd name="connsiteY0" fmla="*/ 0 h 6229400"/>
                <a:gd name="connsiteX1" fmla="*/ 5691883 w 5769111"/>
                <a:gd name="connsiteY1" fmla="*/ 557381 h 6229400"/>
                <a:gd name="connsiteX2" fmla="*/ 5769111 w 5769111"/>
                <a:gd name="connsiteY2" fmla="*/ 620523 h 6229400"/>
                <a:gd name="connsiteX3" fmla="*/ 5769111 w 5769111"/>
                <a:gd name="connsiteY3" fmla="*/ 1464911 h 6229400"/>
                <a:gd name="connsiteX4" fmla="*/ 5660063 w 5769111"/>
                <a:gd name="connsiteY4" fmla="*/ 1328105 h 6229400"/>
                <a:gd name="connsiteX5" fmla="*/ 4910471 w 5769111"/>
                <a:gd name="connsiteY5" fmla="*/ 781599 h 6229400"/>
                <a:gd name="connsiteX6" fmla="*/ 3882695 w 5769111"/>
                <a:gd name="connsiteY6" fmla="*/ 579048 h 6229400"/>
                <a:gd name="connsiteX7" fmla="*/ 2683153 w 5769111"/>
                <a:gd name="connsiteY7" fmla="*/ 797003 h 6229400"/>
                <a:gd name="connsiteX8" fmla="*/ 1617493 w 5769111"/>
                <a:gd name="connsiteY8" fmla="*/ 1395738 h 6229400"/>
                <a:gd name="connsiteX9" fmla="*/ 880408 w 5769111"/>
                <a:gd name="connsiteY9" fmla="*/ 2259099 h 6229400"/>
                <a:gd name="connsiteX10" fmla="*/ 613135 w 5769111"/>
                <a:gd name="connsiteY10" fmla="*/ 3263863 h 6229400"/>
                <a:gd name="connsiteX11" fmla="*/ 1055484 w 5769111"/>
                <a:gd name="connsiteY11" fmla="*/ 4196825 h 6229400"/>
                <a:gd name="connsiteX12" fmla="*/ 1278376 w 5769111"/>
                <a:gd name="connsiteY12" fmla="*/ 4492950 h 6229400"/>
                <a:gd name="connsiteX13" fmla="*/ 3369851 w 5769111"/>
                <a:gd name="connsiteY13" fmla="*/ 5650468 h 6229400"/>
                <a:gd name="connsiteX14" fmla="*/ 4957551 w 5769111"/>
                <a:gd name="connsiteY14" fmla="*/ 4938355 h 6229400"/>
                <a:gd name="connsiteX15" fmla="*/ 5150773 w 5769111"/>
                <a:gd name="connsiteY15" fmla="*/ 4796950 h 6229400"/>
                <a:gd name="connsiteX16" fmla="*/ 5747247 w 5769111"/>
                <a:gd name="connsiteY16" fmla="*/ 4338176 h 6229400"/>
                <a:gd name="connsiteX17" fmla="*/ 5769111 w 5769111"/>
                <a:gd name="connsiteY17" fmla="*/ 4318497 h 6229400"/>
                <a:gd name="connsiteX18" fmla="*/ 5769111 w 5769111"/>
                <a:gd name="connsiteY18" fmla="*/ 5074612 h 6229400"/>
                <a:gd name="connsiteX19" fmla="*/ 5636252 w 5769111"/>
                <a:gd name="connsiteY19" fmla="*/ 5174208 h 6229400"/>
                <a:gd name="connsiteX20" fmla="*/ 5334922 w 5769111"/>
                <a:gd name="connsiteY20" fmla="*/ 5394528 h 6229400"/>
                <a:gd name="connsiteX21" fmla="*/ 3369727 w 5769111"/>
                <a:gd name="connsiteY21" fmla="*/ 6229400 h 6229400"/>
                <a:gd name="connsiteX22" fmla="*/ 771046 w 5769111"/>
                <a:gd name="connsiteY22" fmla="*/ 4817913 h 6229400"/>
                <a:gd name="connsiteX23" fmla="*/ 0 w 5769111"/>
                <a:gd name="connsiteY23" fmla="*/ 3263748 h 6229400"/>
                <a:gd name="connsiteX24" fmla="*/ 3882695 w 5769111"/>
                <a:gd name="connsiteY24" fmla="*/ 0 h 622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769111" h="6229400">
                  <a:moveTo>
                    <a:pt x="3882695" y="0"/>
                  </a:moveTo>
                  <a:cubicBezTo>
                    <a:pt x="4601253" y="0"/>
                    <a:pt x="5210727" y="205477"/>
                    <a:pt x="5691883" y="557381"/>
                  </a:cubicBezTo>
                  <a:lnTo>
                    <a:pt x="5769111" y="620523"/>
                  </a:lnTo>
                  <a:lnTo>
                    <a:pt x="5769111" y="1464911"/>
                  </a:lnTo>
                  <a:lnTo>
                    <a:pt x="5660063" y="1328105"/>
                  </a:lnTo>
                  <a:cubicBezTo>
                    <a:pt x="5449800" y="1091506"/>
                    <a:pt x="5197607" y="907600"/>
                    <a:pt x="4910471" y="781599"/>
                  </a:cubicBezTo>
                  <a:cubicBezTo>
                    <a:pt x="4604088" y="647260"/>
                    <a:pt x="4258349" y="579048"/>
                    <a:pt x="3882695" y="579048"/>
                  </a:cubicBezTo>
                  <a:cubicBezTo>
                    <a:pt x="3484238" y="579048"/>
                    <a:pt x="3080631" y="652240"/>
                    <a:pt x="2683153" y="797003"/>
                  </a:cubicBezTo>
                  <a:cubicBezTo>
                    <a:pt x="2296098" y="937595"/>
                    <a:pt x="1927678" y="1144662"/>
                    <a:pt x="1617493" y="1395738"/>
                  </a:cubicBezTo>
                  <a:cubicBezTo>
                    <a:pt x="1301915" y="1651098"/>
                    <a:pt x="1053890" y="1941665"/>
                    <a:pt x="880408" y="2259099"/>
                  </a:cubicBezTo>
                  <a:cubicBezTo>
                    <a:pt x="703125" y="2583597"/>
                    <a:pt x="613135" y="2921645"/>
                    <a:pt x="613135" y="3263863"/>
                  </a:cubicBezTo>
                  <a:cubicBezTo>
                    <a:pt x="613135" y="3608512"/>
                    <a:pt x="756702" y="3809789"/>
                    <a:pt x="1055484" y="4196825"/>
                  </a:cubicBezTo>
                  <a:cubicBezTo>
                    <a:pt x="1127574" y="4290167"/>
                    <a:pt x="1202116" y="4386753"/>
                    <a:pt x="1278376" y="4492950"/>
                  </a:cubicBezTo>
                  <a:cubicBezTo>
                    <a:pt x="1861105" y="5304313"/>
                    <a:pt x="2486623" y="5650468"/>
                    <a:pt x="3369851" y="5650468"/>
                  </a:cubicBezTo>
                  <a:cubicBezTo>
                    <a:pt x="3949515" y="5650468"/>
                    <a:pt x="4374822" y="5368471"/>
                    <a:pt x="4957551" y="4938355"/>
                  </a:cubicBezTo>
                  <a:cubicBezTo>
                    <a:pt x="5022653" y="4890293"/>
                    <a:pt x="5087755" y="4842811"/>
                    <a:pt x="5150773" y="4796950"/>
                  </a:cubicBezTo>
                  <a:cubicBezTo>
                    <a:pt x="5364254" y="4641404"/>
                    <a:pt x="5570313" y="4491241"/>
                    <a:pt x="5747247" y="4338176"/>
                  </a:cubicBezTo>
                  <a:lnTo>
                    <a:pt x="5769111" y="4318497"/>
                  </a:lnTo>
                  <a:lnTo>
                    <a:pt x="5769111" y="5074612"/>
                  </a:lnTo>
                  <a:lnTo>
                    <a:pt x="5636252" y="5174208"/>
                  </a:lnTo>
                  <a:cubicBezTo>
                    <a:pt x="5537051" y="5246835"/>
                    <a:pt x="5436100" y="5319845"/>
                    <a:pt x="5334922" y="5394528"/>
                  </a:cubicBezTo>
                  <a:cubicBezTo>
                    <a:pt x="4745327" y="5829741"/>
                    <a:pt x="4177309" y="6229400"/>
                    <a:pt x="3369727" y="6229400"/>
                  </a:cubicBezTo>
                  <a:cubicBezTo>
                    <a:pt x="2172147" y="6229400"/>
                    <a:pt x="1394603" y="5686137"/>
                    <a:pt x="771046" y="4817913"/>
                  </a:cubicBezTo>
                  <a:cubicBezTo>
                    <a:pt x="396864" y="4297000"/>
                    <a:pt x="0" y="3939728"/>
                    <a:pt x="0" y="3263748"/>
                  </a:cubicBezTo>
                  <a:cubicBezTo>
                    <a:pt x="0" y="1461170"/>
                    <a:pt x="1955141" y="0"/>
                    <a:pt x="38826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: Shape 37">
              <a:extLst>
                <a:ext uri="{FF2B5EF4-FFF2-40B4-BE49-F238E27FC236}">
                  <a16:creationId xmlns:a16="http://schemas.microsoft.com/office/drawing/2014/main" id="{5BD26A8C-8D1D-41E6-A71E-FE9AC75F3F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10220" y="131729"/>
              <a:ext cx="5769111" cy="6229400"/>
            </a:xfrm>
            <a:custGeom>
              <a:avLst/>
              <a:gdLst>
                <a:gd name="connsiteX0" fmla="*/ 3882695 w 5769111"/>
                <a:gd name="connsiteY0" fmla="*/ 0 h 6229400"/>
                <a:gd name="connsiteX1" fmla="*/ 5691883 w 5769111"/>
                <a:gd name="connsiteY1" fmla="*/ 557381 h 6229400"/>
                <a:gd name="connsiteX2" fmla="*/ 5769111 w 5769111"/>
                <a:gd name="connsiteY2" fmla="*/ 620523 h 6229400"/>
                <a:gd name="connsiteX3" fmla="*/ 5769111 w 5769111"/>
                <a:gd name="connsiteY3" fmla="*/ 1675390 h 6229400"/>
                <a:gd name="connsiteX4" fmla="*/ 5711488 w 5769111"/>
                <a:gd name="connsiteY4" fmla="*/ 1585205 h 6229400"/>
                <a:gd name="connsiteX5" fmla="*/ 5566027 w 5769111"/>
                <a:gd name="connsiteY5" fmla="*/ 1402571 h 6229400"/>
                <a:gd name="connsiteX6" fmla="*/ 4858734 w 5769111"/>
                <a:gd name="connsiteY6" fmla="*/ 886639 h 6229400"/>
                <a:gd name="connsiteX7" fmla="*/ 3882695 w 5769111"/>
                <a:gd name="connsiteY7" fmla="*/ 694858 h 6229400"/>
                <a:gd name="connsiteX8" fmla="*/ 2727046 w 5769111"/>
                <a:gd name="connsiteY8" fmla="*/ 905053 h 6229400"/>
                <a:gd name="connsiteX9" fmla="*/ 1697186 w 5769111"/>
                <a:gd name="connsiteY9" fmla="*/ 1483638 h 6229400"/>
                <a:gd name="connsiteX10" fmla="*/ 989279 w 5769111"/>
                <a:gd name="connsiteY10" fmla="*/ 2312139 h 6229400"/>
                <a:gd name="connsiteX11" fmla="*/ 735615 w 5769111"/>
                <a:gd name="connsiteY11" fmla="*/ 3263863 h 6229400"/>
                <a:gd name="connsiteX12" fmla="*/ 1154424 w 5769111"/>
                <a:gd name="connsiteY12" fmla="*/ 4128614 h 6229400"/>
                <a:gd name="connsiteX13" fmla="*/ 1379768 w 5769111"/>
                <a:gd name="connsiteY13" fmla="*/ 4427981 h 6229400"/>
                <a:gd name="connsiteX14" fmla="*/ 2239456 w 5769111"/>
                <a:gd name="connsiteY14" fmla="*/ 5256947 h 6229400"/>
                <a:gd name="connsiteX15" fmla="*/ 3369727 w 5769111"/>
                <a:gd name="connsiteY15" fmla="*/ 5534658 h 6229400"/>
                <a:gd name="connsiteX16" fmla="*/ 4096760 w 5769111"/>
                <a:gd name="connsiteY16" fmla="*/ 5357817 h 6229400"/>
                <a:gd name="connsiteX17" fmla="*/ 4881905 w 5769111"/>
                <a:gd name="connsiteY17" fmla="*/ 4847212 h 6229400"/>
                <a:gd name="connsiteX18" fmla="*/ 5075739 w 5769111"/>
                <a:gd name="connsiteY18" fmla="*/ 4705346 h 6229400"/>
                <a:gd name="connsiteX19" fmla="*/ 5759930 w 5769111"/>
                <a:gd name="connsiteY19" fmla="*/ 4166809 h 6229400"/>
                <a:gd name="connsiteX20" fmla="*/ 5769111 w 5769111"/>
                <a:gd name="connsiteY20" fmla="*/ 4157764 h 6229400"/>
                <a:gd name="connsiteX21" fmla="*/ 5769111 w 5769111"/>
                <a:gd name="connsiteY21" fmla="*/ 5074612 h 6229400"/>
                <a:gd name="connsiteX22" fmla="*/ 5636252 w 5769111"/>
                <a:gd name="connsiteY22" fmla="*/ 5174208 h 6229400"/>
                <a:gd name="connsiteX23" fmla="*/ 5334922 w 5769111"/>
                <a:gd name="connsiteY23" fmla="*/ 5394528 h 6229400"/>
                <a:gd name="connsiteX24" fmla="*/ 3369727 w 5769111"/>
                <a:gd name="connsiteY24" fmla="*/ 6229400 h 6229400"/>
                <a:gd name="connsiteX25" fmla="*/ 771046 w 5769111"/>
                <a:gd name="connsiteY25" fmla="*/ 4817913 h 6229400"/>
                <a:gd name="connsiteX26" fmla="*/ 0 w 5769111"/>
                <a:gd name="connsiteY26" fmla="*/ 3263748 h 6229400"/>
                <a:gd name="connsiteX27" fmla="*/ 3882695 w 5769111"/>
                <a:gd name="connsiteY27" fmla="*/ 0 h 622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769111" h="6229400">
                  <a:moveTo>
                    <a:pt x="3882695" y="0"/>
                  </a:moveTo>
                  <a:cubicBezTo>
                    <a:pt x="4601253" y="0"/>
                    <a:pt x="5210727" y="205477"/>
                    <a:pt x="5691883" y="557381"/>
                  </a:cubicBezTo>
                  <a:lnTo>
                    <a:pt x="5769111" y="620523"/>
                  </a:lnTo>
                  <a:lnTo>
                    <a:pt x="5769111" y="1675390"/>
                  </a:lnTo>
                  <a:lnTo>
                    <a:pt x="5711488" y="1585205"/>
                  </a:lnTo>
                  <a:cubicBezTo>
                    <a:pt x="5665942" y="1521390"/>
                    <a:pt x="5617428" y="1460432"/>
                    <a:pt x="5566027" y="1402571"/>
                  </a:cubicBezTo>
                  <a:cubicBezTo>
                    <a:pt x="5367411" y="1179058"/>
                    <a:pt x="5129563" y="1005460"/>
                    <a:pt x="4858734" y="886639"/>
                  </a:cubicBezTo>
                  <a:cubicBezTo>
                    <a:pt x="4568779" y="759363"/>
                    <a:pt x="4240327" y="694858"/>
                    <a:pt x="3882695" y="694858"/>
                  </a:cubicBezTo>
                  <a:cubicBezTo>
                    <a:pt x="3504835" y="694858"/>
                    <a:pt x="3105151" y="767471"/>
                    <a:pt x="2727046" y="905053"/>
                  </a:cubicBezTo>
                  <a:cubicBezTo>
                    <a:pt x="2352985" y="1041013"/>
                    <a:pt x="1996826" y="1241132"/>
                    <a:pt x="1697186" y="1483638"/>
                  </a:cubicBezTo>
                  <a:cubicBezTo>
                    <a:pt x="1397913" y="1725796"/>
                    <a:pt x="1153199" y="2012308"/>
                    <a:pt x="989279" y="2312139"/>
                  </a:cubicBezTo>
                  <a:cubicBezTo>
                    <a:pt x="820946" y="2620077"/>
                    <a:pt x="735615" y="2940290"/>
                    <a:pt x="735615" y="3263863"/>
                  </a:cubicBezTo>
                  <a:cubicBezTo>
                    <a:pt x="735615" y="3573074"/>
                    <a:pt x="863980" y="3752464"/>
                    <a:pt x="1154424" y="4128614"/>
                  </a:cubicBezTo>
                  <a:cubicBezTo>
                    <a:pt x="1227127" y="4222767"/>
                    <a:pt x="1302282" y="4320162"/>
                    <a:pt x="1379768" y="4427981"/>
                  </a:cubicBezTo>
                  <a:cubicBezTo>
                    <a:pt x="1653784" y="4809458"/>
                    <a:pt x="1934912" y="5080685"/>
                    <a:pt x="2239456" y="5256947"/>
                  </a:cubicBezTo>
                  <a:cubicBezTo>
                    <a:pt x="2562268" y="5443863"/>
                    <a:pt x="2932037" y="5534658"/>
                    <a:pt x="3369727" y="5534658"/>
                  </a:cubicBezTo>
                  <a:cubicBezTo>
                    <a:pt x="3618120" y="5534658"/>
                    <a:pt x="3849103" y="5478491"/>
                    <a:pt x="4096760" y="5357817"/>
                  </a:cubicBezTo>
                  <a:cubicBezTo>
                    <a:pt x="4351037" y="5233901"/>
                    <a:pt x="4602740" y="5053238"/>
                    <a:pt x="4881905" y="4847212"/>
                  </a:cubicBezTo>
                  <a:cubicBezTo>
                    <a:pt x="4947375" y="4798920"/>
                    <a:pt x="5012599" y="4751322"/>
                    <a:pt x="5075739" y="4705346"/>
                  </a:cubicBezTo>
                  <a:cubicBezTo>
                    <a:pt x="5327320" y="4521990"/>
                    <a:pt x="5568418" y="4346256"/>
                    <a:pt x="5759930" y="4166809"/>
                  </a:cubicBezTo>
                  <a:lnTo>
                    <a:pt x="5769111" y="4157764"/>
                  </a:lnTo>
                  <a:lnTo>
                    <a:pt x="5769111" y="5074612"/>
                  </a:lnTo>
                  <a:lnTo>
                    <a:pt x="5636252" y="5174208"/>
                  </a:lnTo>
                  <a:cubicBezTo>
                    <a:pt x="5537051" y="5246835"/>
                    <a:pt x="5436100" y="5319845"/>
                    <a:pt x="5334922" y="5394528"/>
                  </a:cubicBezTo>
                  <a:cubicBezTo>
                    <a:pt x="4745327" y="5829741"/>
                    <a:pt x="4177309" y="6229400"/>
                    <a:pt x="3369727" y="6229400"/>
                  </a:cubicBezTo>
                  <a:cubicBezTo>
                    <a:pt x="2172147" y="6229400"/>
                    <a:pt x="1394603" y="5686137"/>
                    <a:pt x="771046" y="4817913"/>
                  </a:cubicBezTo>
                  <a:cubicBezTo>
                    <a:pt x="396864" y="4297000"/>
                    <a:pt x="0" y="3939728"/>
                    <a:pt x="0" y="3263748"/>
                  </a:cubicBezTo>
                  <a:cubicBezTo>
                    <a:pt x="0" y="1461170"/>
                    <a:pt x="1955141" y="0"/>
                    <a:pt x="38826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797FF977-611C-4C35-B711-A7AA8F06CB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1726" y="1629089"/>
            <a:ext cx="3620021" cy="3620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2407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6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E06B0-1DCE-4C59-BE6F-0555C443B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sr-Latn-RS" sz="2400" b="1" i="0" u="none" strike="noStrike" kern="1200" cap="none" spc="0" normalizeH="0" baseline="0" noProof="0" dirty="0">
                <a:ln>
                  <a:noFill/>
                </a:ln>
                <a:solidFill>
                  <a:srgbClr val="365F9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MESEČNI IZNOS STIPENDIJE ZA STUDENTE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1F98B6-B297-4091-9B4E-B30EC00B36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sr-Latn-RS" b="1" dirty="0"/>
          </a:p>
          <a:p>
            <a:pPr marL="0" indent="0" algn="ctr">
              <a:buNone/>
            </a:pPr>
            <a:endParaRPr lang="sr-Latn-RS" b="1" dirty="0"/>
          </a:p>
          <a:p>
            <a:pPr marL="0" indent="0" algn="ctr">
              <a:buNone/>
            </a:pPr>
            <a:endParaRPr lang="sr-Latn-RS" b="1" dirty="0"/>
          </a:p>
          <a:p>
            <a:pPr marL="0" indent="0" algn="ctr">
              <a:buNone/>
            </a:pPr>
            <a:endParaRPr lang="sr-Latn-RS" b="1" dirty="0"/>
          </a:p>
          <a:p>
            <a:pPr marL="0" indent="0" algn="ctr">
              <a:buNone/>
            </a:pPr>
            <a:endParaRPr lang="sr-Latn-RS" b="1" dirty="0"/>
          </a:p>
          <a:p>
            <a:pPr marL="0" indent="0" algn="ctr">
              <a:buNone/>
            </a:pPr>
            <a:endParaRPr lang="en-US" b="1" dirty="0"/>
          </a:p>
        </p:txBody>
      </p:sp>
      <p:pic>
        <p:nvPicPr>
          <p:cNvPr id="5" name="Picture 4" descr="A picture containing 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3B265194-426E-45F2-9BF6-36C13D0B2E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86" y="2245610"/>
            <a:ext cx="11298227" cy="3000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3517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6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AD9A3-DCA0-44A4-B869-DBF4B4DC8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sr-Latn-RS" sz="2400" b="1" i="0" u="none" strike="noStrike" kern="1200" cap="none" spc="0" normalizeH="0" baseline="0" noProof="0" dirty="0">
                <a:ln>
                  <a:noFill/>
                </a:ln>
                <a:solidFill>
                  <a:srgbClr val="365F9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IZNOS STIPENDIJE ZA ZAPOSLENE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B391A9-36D2-4805-946B-A375260797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sr-Latn-RS" b="1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sr-Latn-RS" b="1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sr-Latn-RS" b="1" dirty="0">
              <a:solidFill>
                <a:prstClr val="black"/>
              </a:solidFill>
              <a:latin typeface="Calibri" panose="020F0502020204030204"/>
            </a:endParaRPr>
          </a:p>
          <a:p>
            <a:pPr>
              <a:defRPr/>
            </a:pPr>
            <a:endParaRPr lang="sr-Latn-RS" sz="2400" dirty="0">
              <a:solidFill>
                <a:prstClr val="black"/>
              </a:solidFill>
              <a:latin typeface="Calibri" panose="020F0502020204030204"/>
            </a:endParaRPr>
          </a:p>
          <a:p>
            <a:pPr>
              <a:defRPr/>
            </a:pPr>
            <a:endParaRPr lang="sr-Latn-RS" sz="2400" dirty="0">
              <a:solidFill>
                <a:prstClr val="black"/>
              </a:solidFill>
              <a:latin typeface="Calibri" panose="020F0502020204030204"/>
            </a:endParaRPr>
          </a:p>
          <a:p>
            <a:pPr>
              <a:defRPr/>
            </a:pPr>
            <a:r>
              <a:rPr lang="sr-Latn-RS" sz="2400" dirty="0">
                <a:solidFill>
                  <a:prstClr val="black"/>
                </a:solidFill>
                <a:latin typeface="Calibri" panose="020F0502020204030204"/>
              </a:rPr>
              <a:t>Zaposleni imaju pravo na putne troškove u zavisnosti od udaljenosti destinacije mobilnosti, odnosno maksimalnog Erasmus+ iznosa za to namenjenog - </a:t>
            </a:r>
            <a:r>
              <a:rPr lang="sr-Latn-RS" sz="2400" b="1" dirty="0">
                <a:solidFill>
                  <a:prstClr val="black"/>
                </a:solidFill>
                <a:latin typeface="Calibri" panose="020F0502020204030204"/>
                <a:hlinkClick r:id="rId3"/>
              </a:rPr>
              <a:t>DALJINAR</a:t>
            </a:r>
            <a:endParaRPr lang="sr-Latn-RS" sz="2400" b="1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r-Latn-R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r-Latn-R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5" name="Picture 4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01E00BE3-649C-4766-83F9-ACBCFB341D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52" y="1921076"/>
            <a:ext cx="11183911" cy="1667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8791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16">
            <a:extLst>
              <a:ext uri="{FF2B5EF4-FFF2-40B4-BE49-F238E27FC236}">
                <a16:creationId xmlns:a16="http://schemas.microsoft.com/office/drawing/2014/main" id="{4BC99CB9-DDAD-44A2-8A1C-E3AF4E72DF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18">
            <a:extLst>
              <a:ext uri="{FF2B5EF4-FFF2-40B4-BE49-F238E27FC236}">
                <a16:creationId xmlns:a16="http://schemas.microsoft.com/office/drawing/2014/main" id="{1561AEE4-4E38-4BAC-976D-E0DE523FC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20">
            <a:extLst>
              <a:ext uri="{FF2B5EF4-FFF2-40B4-BE49-F238E27FC236}">
                <a16:creationId xmlns:a16="http://schemas.microsoft.com/office/drawing/2014/main" id="{F0BC676B-D19A-44DB-910A-0C0E6D433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4431" y="3985"/>
            <a:ext cx="9772765" cy="6858000"/>
            <a:chOff x="1303402" y="3985"/>
            <a:chExt cx="9772765" cy="6858000"/>
          </a:xfrm>
        </p:grpSpPr>
        <p:sp>
          <p:nvSpPr>
            <p:cNvPr id="36" name="Freeform: Shape 21">
              <a:extLst>
                <a:ext uri="{FF2B5EF4-FFF2-40B4-BE49-F238E27FC236}">
                  <a16:creationId xmlns:a16="http://schemas.microsoft.com/office/drawing/2014/main" id="{999AA485-A13F-4455-814E-C116AD7E04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985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7" name="Freeform: Shape 22">
              <a:extLst>
                <a:ext uri="{FF2B5EF4-FFF2-40B4-BE49-F238E27FC236}">
                  <a16:creationId xmlns:a16="http://schemas.microsoft.com/office/drawing/2014/main" id="{9C90D55F-0AFB-45E5-8815-A4701774CE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985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8" name="Freeform: Shape 23">
              <a:extLst>
                <a:ext uri="{FF2B5EF4-FFF2-40B4-BE49-F238E27FC236}">
                  <a16:creationId xmlns:a16="http://schemas.microsoft.com/office/drawing/2014/main" id="{D476B6C1-4A41-48E6-8540-FC48FCD769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985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9" name="Freeform: Shape 24">
              <a:extLst>
                <a:ext uri="{FF2B5EF4-FFF2-40B4-BE49-F238E27FC236}">
                  <a16:creationId xmlns:a16="http://schemas.microsoft.com/office/drawing/2014/main" id="{3347F445-D2CA-4FEB-AB8E-7A47AB57CD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985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12F1B3D8-301E-4A54-9284-EB14E9056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985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40" name="Freeform: Shape 26">
              <a:extLst>
                <a:ext uri="{FF2B5EF4-FFF2-40B4-BE49-F238E27FC236}">
                  <a16:creationId xmlns:a16="http://schemas.microsoft.com/office/drawing/2014/main" id="{CE4B9C67-860A-4569-AC84-3ADE433D1C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985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1" name="Freeform: Shape 27">
              <a:extLst>
                <a:ext uri="{FF2B5EF4-FFF2-40B4-BE49-F238E27FC236}">
                  <a16:creationId xmlns:a16="http://schemas.microsoft.com/office/drawing/2014/main" id="{1175B763-A6E6-4AD1-9138-9B1164A7A8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985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7365679-2FA4-47C5-8CA9-C9DC60CF5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3466" y="991261"/>
            <a:ext cx="5754696" cy="1837349"/>
          </a:xfrm>
        </p:spPr>
        <p:txBody>
          <a:bodyPr anchor="ctr">
            <a:normAutofit/>
          </a:bodyPr>
          <a:lstStyle/>
          <a:p>
            <a:pPr algn="ctr"/>
            <a:r>
              <a:rPr lang="sr-Latn-RS" sz="3100" b="1">
                <a:solidFill>
                  <a:schemeClr val="tx2"/>
                </a:solidFill>
                <a:latin typeface="Arial" panose="020B0604020202020204" pitchFamily="34" charset="0"/>
              </a:rPr>
              <a:t>MOGUĆNOST APLICIRANJA ZA DODATNA SREDSTVA ZA MOBILNOST</a:t>
            </a:r>
            <a:endParaRPr lang="en-US" sz="3100">
              <a:solidFill>
                <a:schemeClr val="tx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D99D8E-661B-4AF8-9521-FECC82A0E5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5954" y="2979336"/>
            <a:ext cx="5709721" cy="2430864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sr-Latn-RS" sz="1900" b="1" dirty="0">
              <a:solidFill>
                <a:schemeClr val="tx2"/>
              </a:solidFill>
            </a:endParaRPr>
          </a:p>
          <a:p>
            <a:r>
              <a:rPr lang="en-US" sz="1900" b="1" dirty="0" err="1">
                <a:solidFill>
                  <a:schemeClr val="tx2"/>
                </a:solidFill>
              </a:rPr>
              <a:t>DOKAZIVANjE</a:t>
            </a:r>
            <a:r>
              <a:rPr lang="en-US" sz="1900" b="1" dirty="0">
                <a:solidFill>
                  <a:schemeClr val="tx2"/>
                </a:solidFill>
              </a:rPr>
              <a:t> </a:t>
            </a:r>
            <a:r>
              <a:rPr lang="en-US" sz="1900" b="1" dirty="0" err="1">
                <a:solidFill>
                  <a:schemeClr val="tx2"/>
                </a:solidFill>
              </a:rPr>
              <a:t>NEPOVOLjNOG</a:t>
            </a:r>
            <a:r>
              <a:rPr lang="en-US" sz="1900" b="1" dirty="0">
                <a:solidFill>
                  <a:schemeClr val="tx2"/>
                </a:solidFill>
              </a:rPr>
              <a:t> SOCIO-EKONOMSKOG STATUSA (</a:t>
            </a:r>
            <a:r>
              <a:rPr lang="en-US" sz="1900" b="1" dirty="0" err="1">
                <a:solidFill>
                  <a:schemeClr val="tx2"/>
                </a:solidFill>
              </a:rPr>
              <a:t>samo</a:t>
            </a:r>
            <a:r>
              <a:rPr lang="en-US" sz="1900" b="1" dirty="0">
                <a:solidFill>
                  <a:schemeClr val="tx2"/>
                </a:solidFill>
              </a:rPr>
              <a:t> za </a:t>
            </a:r>
            <a:r>
              <a:rPr lang="en-US" sz="1900" b="1" dirty="0" err="1">
                <a:solidFill>
                  <a:schemeClr val="tx2"/>
                </a:solidFill>
              </a:rPr>
              <a:t>studente</a:t>
            </a:r>
            <a:r>
              <a:rPr lang="en-US" sz="1900" b="1" dirty="0">
                <a:solidFill>
                  <a:schemeClr val="tx2"/>
                </a:solidFill>
              </a:rPr>
              <a:t>)</a:t>
            </a:r>
            <a:endParaRPr lang="sr-Latn-RS" sz="1900" b="1" dirty="0">
              <a:solidFill>
                <a:schemeClr val="tx2"/>
              </a:solidFill>
            </a:endParaRPr>
          </a:p>
          <a:p>
            <a:endParaRPr lang="sr-Latn-RS" sz="1900" b="1" dirty="0">
              <a:solidFill>
                <a:schemeClr val="tx2"/>
              </a:solidFill>
            </a:endParaRPr>
          </a:p>
          <a:p>
            <a:r>
              <a:rPr lang="sr-Latn-RS" sz="1900" b="1" dirty="0">
                <a:solidFill>
                  <a:schemeClr val="tx2"/>
                </a:solidFill>
              </a:rPr>
              <a:t>DOKAZIVANJE STATUSA OSOBE SA INVALIDITETOM (studenti i zaposleni)</a:t>
            </a:r>
          </a:p>
          <a:p>
            <a:pPr marL="0" indent="0">
              <a:buNone/>
            </a:pPr>
            <a:endParaRPr lang="sr-Latn-RS" sz="19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sz="19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2685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D038248A-211C-4EEC-8401-C761B929FB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30A849F-66D9-40C8-BEC8-35AFF8F456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42F1FC-5A59-4000-AA64-D70E09877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1280679"/>
            <a:ext cx="9833548" cy="1325563"/>
          </a:xfrm>
        </p:spPr>
        <p:txBody>
          <a:bodyPr anchor="b">
            <a:normAutofit/>
          </a:bodyPr>
          <a:lstStyle/>
          <a:p>
            <a:pPr algn="ctr"/>
            <a:r>
              <a:rPr kumimoji="0" lang="sr-Latn-R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NOVINA ZA STUDENTE: MOBILNOST U SVRHU OBAVLJANJA PRAKSE</a:t>
            </a:r>
            <a:endParaRPr lang="sr-Latn-RS" sz="2800" dirty="0">
              <a:solidFill>
                <a:schemeClr val="accent1"/>
              </a:solidFill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4542298-A2B1-480F-A11C-A40EDD19B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289890" y="0"/>
            <a:ext cx="3902110" cy="2382977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74AEB45E-B965-46A0-8557-C646B5011B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921A22C7-11AD-44B0-9BF7-6E3A458215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87049D82-B7F3-4192-8337-4BDB16955E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24A7FAD9-577C-4D2E-A3B5-C6D0A39D4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3728A-93CC-4BCF-8457-9ED0281E2C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2890979"/>
            <a:ext cx="9833548" cy="2693976"/>
          </a:xfrm>
        </p:spPr>
        <p:txBody>
          <a:bodyPr>
            <a:normAutofit fontScale="92500" lnSpcReduction="10000"/>
          </a:bodyPr>
          <a:lstStyle/>
          <a:p>
            <a:r>
              <a:rPr lang="sr-Latn-RS" sz="1800" i="1" dirty="0">
                <a:solidFill>
                  <a:schemeClr val="tx2"/>
                </a:solidFill>
              </a:rPr>
              <a:t>Mogućnost prakse na neakademskom partneru (npr. kompaniji), otvorena je za sve oblasti ukoliko kandidat pronađe zainteresovanog partnera </a:t>
            </a:r>
            <a:r>
              <a:rPr lang="sr-Latn-RS" sz="1800" i="1" u="sng" dirty="0">
                <a:solidFill>
                  <a:schemeClr val="tx2"/>
                </a:solidFill>
              </a:rPr>
              <a:t>kod kojeg realizacija dvomesečne prakse može biti priznata na njegovom/njenom matičnom fakultetu – </a:t>
            </a:r>
            <a:r>
              <a:rPr lang="sr-Latn-RS" sz="1800" dirty="0">
                <a:solidFill>
                  <a:schemeClr val="tx2"/>
                </a:solidFill>
              </a:rPr>
              <a:t>OBAVEZNA KONSULTACIJA SA </a:t>
            </a:r>
            <a:r>
              <a:rPr lang="sr-Latn-RS" sz="1800" dirty="0">
                <a:solidFill>
                  <a:schemeClr val="tx2"/>
                </a:solidFill>
                <a:hlinkClick r:id="rId2"/>
              </a:rPr>
              <a:t>DEPARTMANSKIM AKADEMSKIM KOORDINATORIMA</a:t>
            </a:r>
            <a:endParaRPr lang="sr-Latn-RS" sz="1800" dirty="0">
              <a:solidFill>
                <a:schemeClr val="tx2"/>
              </a:solidFill>
            </a:endParaRPr>
          </a:p>
          <a:p>
            <a:r>
              <a:rPr lang="sr-Latn-RS" sz="1800" i="1" dirty="0">
                <a:solidFill>
                  <a:schemeClr val="tx2"/>
                </a:solidFill>
              </a:rPr>
              <a:t>Kandidat mora da dostavi dokumenta adekvatna za ovakvu vrstu mobilnosti, uključujući i predlog Erazmus+ ugovora o praksi potvrđen od strane kompanije i prihvaćen od strane fakulteta.</a:t>
            </a:r>
          </a:p>
          <a:p>
            <a:r>
              <a:rPr lang="sr-Latn-RS" sz="1800" dirty="0">
                <a:solidFill>
                  <a:schemeClr val="tx2"/>
                </a:solidFill>
              </a:rPr>
              <a:t>Za studente na praksi dostupan je dodatak na iznos stipendije od €100 - ne može se kombinovati sa dodatkom za nepovoljan socio-ekonomski status!</a:t>
            </a:r>
          </a:p>
          <a:p>
            <a:endParaRPr lang="sr-Latn-RS" sz="18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sr-Latn-RS" sz="1800" dirty="0">
                <a:solidFill>
                  <a:schemeClr val="accent1"/>
                </a:solidFill>
                <a:hlinkClick r:id="rId3"/>
              </a:rPr>
              <a:t>https://ec.europa.eu/programmes/erasmus-plus/opportunities/traineeships-students_en</a:t>
            </a:r>
            <a:endParaRPr lang="sr-Latn-RS" sz="1800" dirty="0">
              <a:solidFill>
                <a:schemeClr val="accent1"/>
              </a:solidFill>
            </a:endParaRPr>
          </a:p>
          <a:p>
            <a:endParaRPr lang="sr-Latn-RS" sz="1800" b="1" dirty="0">
              <a:solidFill>
                <a:schemeClr val="tx2"/>
              </a:solidFill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A5C9C35-2375-49EB-B99C-17C87D42F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0" y="4682671"/>
            <a:ext cx="2898948" cy="2175328"/>
            <a:chOff x="-305" y="-1"/>
            <a:chExt cx="3832880" cy="2876136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BE7B8C5-3FC9-47E9-B555-AFCB849A4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615B6EFE-6DC2-4A72-AC12-BCCC3638A6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AE8C1B65-6799-4DD1-B262-01901DA126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3829674-8FAF-4E90-9FB7-C6CE17839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256649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4BC99CB9-DDAD-44A2-8A1C-E3AF4E72DF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561AEE4-4E38-4BAC-976D-E0DE523FC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0BC676B-D19A-44DB-910A-0C0E6D433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4431" y="3985"/>
            <a:ext cx="9772765" cy="6858000"/>
            <a:chOff x="1303402" y="3985"/>
            <a:chExt cx="9772765" cy="6858000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999AA485-A13F-4455-814E-C116AD7E04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985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9C90D55F-0AFB-45E5-8815-A4701774CE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985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D476B6C1-4A41-48E6-8540-FC48FCD769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985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347F445-D2CA-4FEB-AB8E-7A47AB57CD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985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12F1B3D8-301E-4A54-9284-EB14E9056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985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CE4B9C67-860A-4569-AC84-3ADE433D1C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985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1175B763-A6E6-4AD1-9138-9B1164A7A8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985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CEED06A-5D06-4129-9E56-351C14879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0740" y="-3984"/>
            <a:ext cx="5754696" cy="1837349"/>
          </a:xfrm>
        </p:spPr>
        <p:txBody>
          <a:bodyPr anchor="ctr">
            <a:normAutofit/>
          </a:bodyPr>
          <a:lstStyle/>
          <a:p>
            <a:pPr algn="ctr"/>
            <a:r>
              <a:rPr lang="sr-Latn-RS" sz="3600" b="1" dirty="0">
                <a:solidFill>
                  <a:schemeClr val="tx2"/>
                </a:solidFill>
                <a:latin typeface="+mn-lt"/>
              </a:rPr>
              <a:t>VAŽNE NAPOMENE!</a:t>
            </a:r>
            <a:endParaRPr lang="en-US" sz="36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28019E-4EB4-4A84-AFC5-1F1505AD70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2393" y="1447814"/>
            <a:ext cx="6902604" cy="4184890"/>
          </a:xfrm>
        </p:spPr>
        <p:txBody>
          <a:bodyPr anchor="t">
            <a:noAutofit/>
          </a:bodyPr>
          <a:lstStyle/>
          <a:p>
            <a:pPr marL="457200" indent="-457200">
              <a:lnSpc>
                <a:spcPct val="120000"/>
              </a:lnSpc>
              <a:buAutoNum type="arabicPeriod"/>
            </a:pPr>
            <a:r>
              <a:rPr lang="en-US" sz="2000" dirty="0" err="1">
                <a:solidFill>
                  <a:schemeClr val="tx2"/>
                </a:solidFill>
              </a:rPr>
              <a:t>Kandidat</a:t>
            </a:r>
            <a:r>
              <a:rPr lang="en-US" sz="2000" dirty="0">
                <a:solidFill>
                  <a:schemeClr val="tx2"/>
                </a:solidFill>
              </a:rPr>
              <a:t> se </a:t>
            </a:r>
            <a:r>
              <a:rPr lang="en-US" sz="2000" dirty="0" err="1">
                <a:solidFill>
                  <a:schemeClr val="tx2"/>
                </a:solidFill>
              </a:rPr>
              <a:t>može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prijaviti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na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maksimalno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dve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ponuđene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Erazmus</a:t>
            </a:r>
            <a:r>
              <a:rPr lang="en-US" sz="2000" dirty="0">
                <a:solidFill>
                  <a:schemeClr val="tx2"/>
                </a:solidFill>
              </a:rPr>
              <a:t>+ </a:t>
            </a:r>
            <a:r>
              <a:rPr lang="en-US" sz="2000" dirty="0" err="1">
                <a:solidFill>
                  <a:schemeClr val="tx2"/>
                </a:solidFill>
              </a:rPr>
              <a:t>destinacije</a:t>
            </a:r>
            <a:r>
              <a:rPr lang="en-US" sz="2000" dirty="0">
                <a:solidFill>
                  <a:schemeClr val="tx2"/>
                </a:solidFill>
              </a:rPr>
              <a:t> u </a:t>
            </a:r>
            <a:r>
              <a:rPr lang="en-US" sz="2000" dirty="0" err="1">
                <a:solidFill>
                  <a:schemeClr val="tx2"/>
                </a:solidFill>
              </a:rPr>
              <a:t>okviru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članice</a:t>
            </a:r>
            <a:r>
              <a:rPr lang="en-US" sz="2000" dirty="0">
                <a:solidFill>
                  <a:schemeClr val="tx2"/>
                </a:solidFill>
              </a:rPr>
              <a:t> UNS-a, u </a:t>
            </a:r>
            <a:r>
              <a:rPr lang="en-US" sz="2000" dirty="0" err="1">
                <a:solidFill>
                  <a:schemeClr val="tx2"/>
                </a:solidFill>
              </a:rPr>
              <a:t>kom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slučaju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dostavlja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dve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potpune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i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odvojene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prijave</a:t>
            </a:r>
            <a:r>
              <a:rPr lang="en-US" sz="2000" dirty="0">
                <a:solidFill>
                  <a:schemeClr val="tx2"/>
                </a:solidFill>
              </a:rPr>
              <a:t>. U </a:t>
            </a:r>
            <a:r>
              <a:rPr lang="en-US" sz="2000" dirty="0" err="1">
                <a:solidFill>
                  <a:schemeClr val="tx2"/>
                </a:solidFill>
              </a:rPr>
              <a:t>slučaju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dostavljanja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dve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prijave</a:t>
            </a:r>
            <a:r>
              <a:rPr lang="en-US" sz="2000" dirty="0">
                <a:solidFill>
                  <a:schemeClr val="tx2"/>
                </a:solidFill>
              </a:rPr>
              <a:t>, u </a:t>
            </a:r>
            <a:r>
              <a:rPr lang="en-US" sz="2000" dirty="0" err="1">
                <a:solidFill>
                  <a:schemeClr val="tx2"/>
                </a:solidFill>
              </a:rPr>
              <a:t>oba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prijavna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formulara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kandidat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navodi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prvi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i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drugi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izbor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Erazmus</a:t>
            </a:r>
            <a:r>
              <a:rPr lang="en-US" sz="2000" dirty="0">
                <a:solidFill>
                  <a:schemeClr val="tx2"/>
                </a:solidFill>
              </a:rPr>
              <a:t>+ </a:t>
            </a:r>
            <a:r>
              <a:rPr lang="en-US" sz="2000" dirty="0" err="1">
                <a:solidFill>
                  <a:schemeClr val="tx2"/>
                </a:solidFill>
              </a:rPr>
              <a:t>partnera</a:t>
            </a:r>
            <a:r>
              <a:rPr lang="en-US" sz="2000" dirty="0">
                <a:solidFill>
                  <a:schemeClr val="tx2"/>
                </a:solidFill>
              </a:rPr>
              <a:t>, </a:t>
            </a:r>
            <a:r>
              <a:rPr lang="en-US" sz="2000" dirty="0" err="1">
                <a:solidFill>
                  <a:schemeClr val="tx2"/>
                </a:solidFill>
              </a:rPr>
              <a:t>tj</a:t>
            </a:r>
            <a:r>
              <a:rPr lang="en-US" sz="2000" dirty="0">
                <a:solidFill>
                  <a:schemeClr val="tx2"/>
                </a:solidFill>
              </a:rPr>
              <a:t>. </a:t>
            </a:r>
            <a:r>
              <a:rPr lang="en-US" sz="2000" dirty="0" err="1">
                <a:solidFill>
                  <a:schemeClr val="tx2"/>
                </a:solidFill>
              </a:rPr>
              <a:t>prioritet</a:t>
            </a:r>
            <a:r>
              <a:rPr lang="en-US" sz="2000" dirty="0">
                <a:solidFill>
                  <a:schemeClr val="tx2"/>
                </a:solidFill>
              </a:rPr>
              <a:t> koji </a:t>
            </a:r>
            <a:r>
              <a:rPr lang="en-US" sz="2000" dirty="0" err="1">
                <a:solidFill>
                  <a:schemeClr val="tx2"/>
                </a:solidFill>
              </a:rPr>
              <a:t>daje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jednoj</a:t>
            </a:r>
            <a:r>
              <a:rPr lang="en-US" sz="2000" dirty="0">
                <a:solidFill>
                  <a:schemeClr val="tx2"/>
                </a:solidFill>
              </a:rPr>
              <a:t> od </a:t>
            </a:r>
            <a:r>
              <a:rPr lang="en-US" sz="2000" dirty="0" err="1">
                <a:solidFill>
                  <a:schemeClr val="tx2"/>
                </a:solidFill>
              </a:rPr>
              <a:t>destinacija</a:t>
            </a:r>
            <a:r>
              <a:rPr lang="en-US" sz="2000" dirty="0">
                <a:solidFill>
                  <a:schemeClr val="tx2"/>
                </a:solidFill>
              </a:rPr>
              <a:t>. </a:t>
            </a:r>
            <a:r>
              <a:rPr lang="en-US" sz="2000" b="1" dirty="0" err="1">
                <a:solidFill>
                  <a:schemeClr val="tx2"/>
                </a:solidFill>
              </a:rPr>
              <a:t>Kandidat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može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biti</a:t>
            </a:r>
            <a:r>
              <a:rPr lang="en-US" sz="2000" b="1" dirty="0">
                <a:solidFill>
                  <a:schemeClr val="tx2"/>
                </a:solidFill>
              </a:rPr>
              <a:t> stipend</a:t>
            </a:r>
            <a:r>
              <a:rPr lang="sr-Latn-RS" sz="2000" b="1" dirty="0">
                <a:solidFill>
                  <a:schemeClr val="tx2"/>
                </a:solidFill>
              </a:rPr>
              <a:t>iran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samo</a:t>
            </a:r>
            <a:r>
              <a:rPr lang="en-US" sz="2000" b="1" dirty="0">
                <a:solidFill>
                  <a:schemeClr val="tx2"/>
                </a:solidFill>
              </a:rPr>
              <a:t> za </a:t>
            </a:r>
            <a:r>
              <a:rPr lang="en-US" sz="2000" b="1" dirty="0" err="1">
                <a:solidFill>
                  <a:schemeClr val="tx2"/>
                </a:solidFill>
              </a:rPr>
              <a:t>jednu</a:t>
            </a:r>
            <a:r>
              <a:rPr lang="en-US" sz="2000" b="1" dirty="0">
                <a:solidFill>
                  <a:schemeClr val="tx2"/>
                </a:solidFill>
              </a:rPr>
              <a:t> od </a:t>
            </a:r>
            <a:r>
              <a:rPr lang="en-US" sz="2000" b="1" dirty="0" err="1">
                <a:solidFill>
                  <a:schemeClr val="tx2"/>
                </a:solidFill>
              </a:rPr>
              <a:t>dve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dostavljene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prijave</a:t>
            </a:r>
            <a:r>
              <a:rPr lang="en-US" sz="2000" b="1" dirty="0">
                <a:solidFill>
                  <a:schemeClr val="tx2"/>
                </a:solidFill>
              </a:rPr>
              <a:t>.</a:t>
            </a:r>
            <a:endParaRPr lang="sr-Latn-RS" sz="2000" b="1" dirty="0">
              <a:solidFill>
                <a:schemeClr val="tx2"/>
              </a:solidFill>
            </a:endParaRPr>
          </a:p>
          <a:p>
            <a:pPr marL="457200" indent="-457200">
              <a:lnSpc>
                <a:spcPct val="120000"/>
              </a:lnSpc>
              <a:buAutoNum type="arabicPeriod"/>
            </a:pPr>
            <a:r>
              <a:rPr lang="sr-Latn-RS" sz="2000" b="1" dirty="0">
                <a:solidFill>
                  <a:schemeClr val="tx2"/>
                </a:solidFill>
              </a:rPr>
              <a:t>Kandidati treba da izbegavaju prijavljivanje za mobilnost na istoj partnerskoj instituciji sa istim datumima mobilnosti kroz različite konkurse (KA103 i KA107) – pravilo izbegavanja duplog finansiranja!</a:t>
            </a:r>
            <a:endParaRPr lang="en-US" sz="2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5836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8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41B32A4-AAA9-4366-9B40-F2805497B17C}"/>
              </a:ext>
            </a:extLst>
          </p:cNvPr>
          <p:cNvSpPr txBox="1"/>
          <p:nvPr/>
        </p:nvSpPr>
        <p:spPr>
          <a:xfrm>
            <a:off x="877824" y="594360"/>
            <a:ext cx="10506456" cy="47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r-Latn-RS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HVALA NA PAŽNJI!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r-Latn-R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r-Latn-R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Kontakt Kancelarije za međunarodnu saradnju: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r-Latn-R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erasmus@pmf.uns.ac.rs</a:t>
            </a:r>
            <a:endParaRPr kumimoji="0" lang="sr-Latn-R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r-Latn-R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r-Latn-R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Termin za konsultacije: ponedeljak-petak od 9 do 10h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r-Latn-R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https://international.pmf.uns.ac.rs/</a:t>
            </a:r>
            <a:endParaRPr kumimoji="0" lang="sr-Latn-R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7033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31BAD53-4E89-4F62-BBB7-26359763E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62756DA2-40EB-4C6F-B962-5822FFB54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53438" cy="6858000"/>
          </a:xfrm>
          <a:custGeom>
            <a:avLst/>
            <a:gdLst>
              <a:gd name="connsiteX0" fmla="*/ 0 w 6096000"/>
              <a:gd name="connsiteY0" fmla="*/ 0 h 6858000"/>
              <a:gd name="connsiteX1" fmla="*/ 5567517 w 6096000"/>
              <a:gd name="connsiteY1" fmla="*/ 0 h 6858000"/>
              <a:gd name="connsiteX2" fmla="*/ 5566938 w 6096000"/>
              <a:gd name="connsiteY2" fmla="*/ 1705 h 6858000"/>
              <a:gd name="connsiteX3" fmla="*/ 5551594 w 6096000"/>
              <a:gd name="connsiteY3" fmla="*/ 17287 h 6858000"/>
              <a:gd name="connsiteX4" fmla="*/ 5545641 w 6096000"/>
              <a:gd name="connsiteY4" fmla="*/ 130336 h 6858000"/>
              <a:gd name="connsiteX5" fmla="*/ 5538289 w 6096000"/>
              <a:gd name="connsiteY5" fmla="*/ 187093 h 6858000"/>
              <a:gd name="connsiteX6" fmla="*/ 5545790 w 6096000"/>
              <a:gd name="connsiteY6" fmla="*/ 265704 h 6858000"/>
              <a:gd name="connsiteX7" fmla="*/ 5542313 w 6096000"/>
              <a:gd name="connsiteY7" fmla="*/ 354566 h 6858000"/>
              <a:gd name="connsiteX8" fmla="*/ 5524126 w 6096000"/>
              <a:gd name="connsiteY8" fmla="*/ 472000 h 6858000"/>
              <a:gd name="connsiteX9" fmla="*/ 5522170 w 6096000"/>
              <a:gd name="connsiteY9" fmla="*/ 473782 h 6858000"/>
              <a:gd name="connsiteX10" fmla="*/ 5521798 w 6096000"/>
              <a:gd name="connsiteY10" fmla="*/ 491380 h 6858000"/>
              <a:gd name="connsiteX11" fmla="*/ 5536419 w 6096000"/>
              <a:gd name="connsiteY11" fmla="*/ 531675 h 6858000"/>
              <a:gd name="connsiteX12" fmla="*/ 5533435 w 6096000"/>
              <a:gd name="connsiteY12" fmla="*/ 536015 h 6858000"/>
              <a:gd name="connsiteX13" fmla="*/ 5538088 w 6096000"/>
              <a:gd name="connsiteY13" fmla="*/ 572092 h 6858000"/>
              <a:gd name="connsiteX14" fmla="*/ 5536061 w 6096000"/>
              <a:gd name="connsiteY14" fmla="*/ 572511 h 6858000"/>
              <a:gd name="connsiteX15" fmla="*/ 5528218 w 6096000"/>
              <a:gd name="connsiteY15" fmla="*/ 582332 h 6858000"/>
              <a:gd name="connsiteX16" fmla="*/ 5518011 w 6096000"/>
              <a:gd name="connsiteY16" fmla="*/ 601285 h 6858000"/>
              <a:gd name="connsiteX17" fmla="*/ 5473174 w 6096000"/>
              <a:gd name="connsiteY17" fmla="*/ 681608 h 6858000"/>
              <a:gd name="connsiteX18" fmla="*/ 5472963 w 6096000"/>
              <a:gd name="connsiteY18" fmla="*/ 689151 h 6858000"/>
              <a:gd name="connsiteX19" fmla="*/ 5472485 w 6096000"/>
              <a:gd name="connsiteY19" fmla="*/ 689289 h 6858000"/>
              <a:gd name="connsiteX20" fmla="*/ 5471326 w 6096000"/>
              <a:gd name="connsiteY20" fmla="*/ 697222 h 6858000"/>
              <a:gd name="connsiteX21" fmla="*/ 5472164 w 6096000"/>
              <a:gd name="connsiteY21" fmla="*/ 717531 h 6858000"/>
              <a:gd name="connsiteX22" fmla="*/ 5468891 w 6096000"/>
              <a:gd name="connsiteY22" fmla="*/ 722494 h 6858000"/>
              <a:gd name="connsiteX23" fmla="*/ 5463081 w 6096000"/>
              <a:gd name="connsiteY23" fmla="*/ 724368 h 6858000"/>
              <a:gd name="connsiteX24" fmla="*/ 5446981 w 6096000"/>
              <a:gd name="connsiteY24" fmla="*/ 752692 h 6858000"/>
              <a:gd name="connsiteX25" fmla="*/ 5417190 w 6096000"/>
              <a:gd name="connsiteY25" fmla="*/ 816346 h 6858000"/>
              <a:gd name="connsiteX26" fmla="*/ 5388958 w 6096000"/>
              <a:gd name="connsiteY26" fmla="*/ 889417 h 6858000"/>
              <a:gd name="connsiteX27" fmla="*/ 5307044 w 6096000"/>
              <a:gd name="connsiteY27" fmla="*/ 1063288 h 6858000"/>
              <a:gd name="connsiteX28" fmla="*/ 5303837 w 6096000"/>
              <a:gd name="connsiteY28" fmla="*/ 1157176 h 6858000"/>
              <a:gd name="connsiteX29" fmla="*/ 5286494 w 6096000"/>
              <a:gd name="connsiteY29" fmla="*/ 1210776 h 6858000"/>
              <a:gd name="connsiteX30" fmla="*/ 5282463 w 6096000"/>
              <a:gd name="connsiteY30" fmla="*/ 1301993 h 6858000"/>
              <a:gd name="connsiteX31" fmla="*/ 5252235 w 6096000"/>
              <a:gd name="connsiteY31" fmla="*/ 1360879 h 6858000"/>
              <a:gd name="connsiteX32" fmla="*/ 5244497 w 6096000"/>
              <a:gd name="connsiteY32" fmla="*/ 1404045 h 6858000"/>
              <a:gd name="connsiteX33" fmla="*/ 5223823 w 6096000"/>
              <a:gd name="connsiteY33" fmla="*/ 1429568 h 6858000"/>
              <a:gd name="connsiteX34" fmla="*/ 5224851 w 6096000"/>
              <a:gd name="connsiteY34" fmla="*/ 1430305 h 6858000"/>
              <a:gd name="connsiteX35" fmla="*/ 5212394 w 6096000"/>
              <a:gd name="connsiteY35" fmla="*/ 1463304 h 6858000"/>
              <a:gd name="connsiteX36" fmla="*/ 5209958 w 6096000"/>
              <a:gd name="connsiteY36" fmla="*/ 1514846 h 6858000"/>
              <a:gd name="connsiteX37" fmla="*/ 5206417 w 6096000"/>
              <a:gd name="connsiteY37" fmla="*/ 1519731 h 6858000"/>
              <a:gd name="connsiteX38" fmla="*/ 5206640 w 6096000"/>
              <a:gd name="connsiteY38" fmla="*/ 1519929 h 6858000"/>
              <a:gd name="connsiteX39" fmla="*/ 5207632 w 6096000"/>
              <a:gd name="connsiteY39" fmla="*/ 1546022 h 6858000"/>
              <a:gd name="connsiteX40" fmla="*/ 5212030 w 6096000"/>
              <a:gd name="connsiteY40" fmla="*/ 1578752 h 6858000"/>
              <a:gd name="connsiteX41" fmla="*/ 5203533 w 6096000"/>
              <a:gd name="connsiteY41" fmla="*/ 1647555 h 6858000"/>
              <a:gd name="connsiteX42" fmla="*/ 5190877 w 6096000"/>
              <a:gd name="connsiteY42" fmla="*/ 1715685 h 6858000"/>
              <a:gd name="connsiteX43" fmla="*/ 5184235 w 6096000"/>
              <a:gd name="connsiteY43" fmla="*/ 1740358 h 6858000"/>
              <a:gd name="connsiteX44" fmla="*/ 5181475 w 6096000"/>
              <a:gd name="connsiteY44" fmla="*/ 1784314 h 6858000"/>
              <a:gd name="connsiteX45" fmla="*/ 5185845 w 6096000"/>
              <a:gd name="connsiteY45" fmla="*/ 1804434 h 6858000"/>
              <a:gd name="connsiteX46" fmla="*/ 5185068 w 6096000"/>
              <a:gd name="connsiteY46" fmla="*/ 1805316 h 6858000"/>
              <a:gd name="connsiteX47" fmla="*/ 5188593 w 6096000"/>
              <a:gd name="connsiteY47" fmla="*/ 1807109 h 6858000"/>
              <a:gd name="connsiteX48" fmla="*/ 5185920 w 6096000"/>
              <a:gd name="connsiteY48" fmla="*/ 1821003 h 6858000"/>
              <a:gd name="connsiteX49" fmla="*/ 5183543 w 6096000"/>
              <a:gd name="connsiteY49" fmla="*/ 1824832 h 6858000"/>
              <a:gd name="connsiteX50" fmla="*/ 5182235 w 6096000"/>
              <a:gd name="connsiteY50" fmla="*/ 1830429 h 6858000"/>
              <a:gd name="connsiteX51" fmla="*/ 5182525 w 6096000"/>
              <a:gd name="connsiteY51" fmla="*/ 1830569 h 6858000"/>
              <a:gd name="connsiteX52" fmla="*/ 5180663 w 6096000"/>
              <a:gd name="connsiteY52" fmla="*/ 1835810 h 6858000"/>
              <a:gd name="connsiteX53" fmla="*/ 5167452 w 6096000"/>
              <a:gd name="connsiteY53" fmla="*/ 1861483 h 6858000"/>
              <a:gd name="connsiteX54" fmla="*/ 5174266 w 6096000"/>
              <a:gd name="connsiteY54" fmla="*/ 1892417 h 6858000"/>
              <a:gd name="connsiteX55" fmla="*/ 5189262 w 6096000"/>
              <a:gd name="connsiteY55" fmla="*/ 1895114 h 6858000"/>
              <a:gd name="connsiteX56" fmla="*/ 5187100 w 6096000"/>
              <a:gd name="connsiteY56" fmla="*/ 1899379 h 6858000"/>
              <a:gd name="connsiteX57" fmla="*/ 5180471 w 6096000"/>
              <a:gd name="connsiteY57" fmla="*/ 1907867 h 6858000"/>
              <a:gd name="connsiteX58" fmla="*/ 5181361 w 6096000"/>
              <a:gd name="connsiteY58" fmla="*/ 1910265 h 6858000"/>
              <a:gd name="connsiteX59" fmla="*/ 5178268 w 6096000"/>
              <a:gd name="connsiteY59" fmla="*/ 1935584 h 6858000"/>
              <a:gd name="connsiteX60" fmla="*/ 5183619 w 6096000"/>
              <a:gd name="connsiteY60" fmla="*/ 1942021 h 6858000"/>
              <a:gd name="connsiteX61" fmla="*/ 5184480 w 6096000"/>
              <a:gd name="connsiteY61" fmla="*/ 1945112 h 6858000"/>
              <a:gd name="connsiteX62" fmla="*/ 5172776 w 6096000"/>
              <a:gd name="connsiteY62" fmla="*/ 1961162 h 6858000"/>
              <a:gd name="connsiteX63" fmla="*/ 5168513 w 6096000"/>
              <a:gd name="connsiteY63" fmla="*/ 1969445 h 6858000"/>
              <a:gd name="connsiteX64" fmla="*/ 5126597 w 6096000"/>
              <a:gd name="connsiteY64" fmla="*/ 2024270 h 6858000"/>
              <a:gd name="connsiteX65" fmla="*/ 5119528 w 6096000"/>
              <a:gd name="connsiteY65" fmla="*/ 2107942 h 6858000"/>
              <a:gd name="connsiteX66" fmla="*/ 5110356 w 6096000"/>
              <a:gd name="connsiteY66" fmla="*/ 2193455 h 6858000"/>
              <a:gd name="connsiteX67" fmla="*/ 5104992 w 6096000"/>
              <a:gd name="connsiteY67" fmla="*/ 2260088 h 6858000"/>
              <a:gd name="connsiteX68" fmla="*/ 5059439 w 6096000"/>
              <a:gd name="connsiteY68" fmla="*/ 2335735 h 6858000"/>
              <a:gd name="connsiteX69" fmla="*/ 5022061 w 6096000"/>
              <a:gd name="connsiteY69" fmla="*/ 2408995 h 6858000"/>
              <a:gd name="connsiteX70" fmla="*/ 5022253 w 6096000"/>
              <a:gd name="connsiteY70" fmla="*/ 2445869 h 6858000"/>
              <a:gd name="connsiteX71" fmla="*/ 5011426 w 6096000"/>
              <a:gd name="connsiteY71" fmla="*/ 2496499 h 6858000"/>
              <a:gd name="connsiteX72" fmla="*/ 4994224 w 6096000"/>
              <a:gd name="connsiteY72" fmla="*/ 2549900 h 6858000"/>
              <a:gd name="connsiteX73" fmla="*/ 4995245 w 6096000"/>
              <a:gd name="connsiteY73" fmla="*/ 2596456 h 6858000"/>
              <a:gd name="connsiteX74" fmla="*/ 4988570 w 6096000"/>
              <a:gd name="connsiteY74" fmla="*/ 2606088 h 6858000"/>
              <a:gd name="connsiteX75" fmla="*/ 4988371 w 6096000"/>
              <a:gd name="connsiteY75" fmla="*/ 2635351 h 6858000"/>
              <a:gd name="connsiteX76" fmla="*/ 4983212 w 6096000"/>
              <a:gd name="connsiteY76" fmla="*/ 2665666 h 6858000"/>
              <a:gd name="connsiteX77" fmla="*/ 4968234 w 6096000"/>
              <a:gd name="connsiteY77" fmla="*/ 2715895 h 6858000"/>
              <a:gd name="connsiteX78" fmla="*/ 4975888 w 6096000"/>
              <a:gd name="connsiteY78" fmla="*/ 2725052 h 6858000"/>
              <a:gd name="connsiteX79" fmla="*/ 4980195 w 6096000"/>
              <a:gd name="connsiteY79" fmla="*/ 2726489 h 6858000"/>
              <a:gd name="connsiteX80" fmla="*/ 4976218 w 6096000"/>
              <a:gd name="connsiteY80" fmla="*/ 2740278 h 6858000"/>
              <a:gd name="connsiteX81" fmla="*/ 4980571 w 6096000"/>
              <a:gd name="connsiteY81" fmla="*/ 2751112 h 6858000"/>
              <a:gd name="connsiteX82" fmla="*/ 4973893 w 6096000"/>
              <a:gd name="connsiteY82" fmla="*/ 2760208 h 6858000"/>
              <a:gd name="connsiteX83" fmla="*/ 4979005 w 6096000"/>
              <a:gd name="connsiteY83" fmla="*/ 2790136 h 6858000"/>
              <a:gd name="connsiteX84" fmla="*/ 4986137 w 6096000"/>
              <a:gd name="connsiteY84" fmla="*/ 2804183 h 6858000"/>
              <a:gd name="connsiteX85" fmla="*/ 4986175 w 6096000"/>
              <a:gd name="connsiteY85" fmla="*/ 2825860 h 6858000"/>
              <a:gd name="connsiteX86" fmla="*/ 4993936 w 6096000"/>
              <a:gd name="connsiteY86" fmla="*/ 2911749 h 6858000"/>
              <a:gd name="connsiteX87" fmla="*/ 4992563 w 6096000"/>
              <a:gd name="connsiteY87" fmla="*/ 2977278 h 6858000"/>
              <a:gd name="connsiteX88" fmla="*/ 4980516 w 6096000"/>
              <a:gd name="connsiteY88" fmla="*/ 2991092 h 6858000"/>
              <a:gd name="connsiteX89" fmla="*/ 4992801 w 6096000"/>
              <a:gd name="connsiteY89" fmla="*/ 3020247 h 6858000"/>
              <a:gd name="connsiteX90" fmla="*/ 5014805 w 6096000"/>
              <a:gd name="connsiteY90" fmla="*/ 3065434 h 6858000"/>
              <a:gd name="connsiteX91" fmla="*/ 5002733 w 6096000"/>
              <a:gd name="connsiteY91" fmla="*/ 3103777 h 6858000"/>
              <a:gd name="connsiteX92" fmla="*/ 5002941 w 6096000"/>
              <a:gd name="connsiteY92" fmla="*/ 3151828 h 6858000"/>
              <a:gd name="connsiteX93" fmla="*/ 5002883 w 6096000"/>
              <a:gd name="connsiteY93" fmla="*/ 3180546 h 6858000"/>
              <a:gd name="connsiteX94" fmla="*/ 5016711 w 6096000"/>
              <a:gd name="connsiteY94" fmla="*/ 3258677 h 6858000"/>
              <a:gd name="connsiteX95" fmla="*/ 5017918 w 6096000"/>
              <a:gd name="connsiteY95" fmla="*/ 3262610 h 6858000"/>
              <a:gd name="connsiteX96" fmla="*/ 5011672 w 6096000"/>
              <a:gd name="connsiteY96" fmla="*/ 3277179 h 6858000"/>
              <a:gd name="connsiteX97" fmla="*/ 5009344 w 6096000"/>
              <a:gd name="connsiteY97" fmla="*/ 3278130 h 6858000"/>
              <a:gd name="connsiteX98" fmla="*/ 5026770 w 6096000"/>
              <a:gd name="connsiteY98" fmla="*/ 3325671 h 6858000"/>
              <a:gd name="connsiteX99" fmla="*/ 5024571 w 6096000"/>
              <a:gd name="connsiteY99" fmla="*/ 3332072 h 6858000"/>
              <a:gd name="connsiteX100" fmla="*/ 5041705 w 6096000"/>
              <a:gd name="connsiteY100" fmla="*/ 3362948 h 6858000"/>
              <a:gd name="connsiteX101" fmla="*/ 5047477 w 6096000"/>
              <a:gd name="connsiteY101" fmla="*/ 3378959 h 6858000"/>
              <a:gd name="connsiteX102" fmla="*/ 5060758 w 6096000"/>
              <a:gd name="connsiteY102" fmla="*/ 3407057 h 6858000"/>
              <a:gd name="connsiteX103" fmla="*/ 5058968 w 6096000"/>
              <a:gd name="connsiteY103" fmla="*/ 3409825 h 6858000"/>
              <a:gd name="connsiteX104" fmla="*/ 5062667 w 6096000"/>
              <a:gd name="connsiteY104" fmla="*/ 3415218 h 6858000"/>
              <a:gd name="connsiteX105" fmla="*/ 5060928 w 6096000"/>
              <a:gd name="connsiteY105" fmla="*/ 3419880 h 6858000"/>
              <a:gd name="connsiteX106" fmla="*/ 5062923 w 6096000"/>
              <a:gd name="connsiteY106" fmla="*/ 3424545 h 6858000"/>
              <a:gd name="connsiteX107" fmla="*/ 5064623 w 6096000"/>
              <a:gd name="connsiteY107" fmla="*/ 3476412 h 6858000"/>
              <a:gd name="connsiteX108" fmla="*/ 5069684 w 6096000"/>
              <a:gd name="connsiteY108" fmla="*/ 3486850 h 6858000"/>
              <a:gd name="connsiteX109" fmla="*/ 5063339 w 6096000"/>
              <a:gd name="connsiteY109" fmla="*/ 3496391 h 6858000"/>
              <a:gd name="connsiteX110" fmla="*/ 5070139 w 6096000"/>
              <a:gd name="connsiteY110" fmla="*/ 3531201 h 6858000"/>
              <a:gd name="connsiteX111" fmla="*/ 5079896 w 6096000"/>
              <a:gd name="connsiteY111" fmla="*/ 3542019 h 6858000"/>
              <a:gd name="connsiteX112" fmla="*/ 5087540 w 6096000"/>
              <a:gd name="connsiteY112" fmla="*/ 3552249 h 6858000"/>
              <a:gd name="connsiteX113" fmla="*/ 5087902 w 6096000"/>
              <a:gd name="connsiteY113" fmla="*/ 3553678 h 6858000"/>
              <a:gd name="connsiteX114" fmla="*/ 5091509 w 6096000"/>
              <a:gd name="connsiteY114" fmla="*/ 3568021 h 6858000"/>
              <a:gd name="connsiteX115" fmla="*/ 5091934 w 6096000"/>
              <a:gd name="connsiteY115" fmla="*/ 3569719 h 6858000"/>
              <a:gd name="connsiteX116" fmla="*/ 5089362 w 6096000"/>
              <a:gd name="connsiteY116" fmla="*/ 3586412 h 6858000"/>
              <a:gd name="connsiteX117" fmla="*/ 5092358 w 6096000"/>
              <a:gd name="connsiteY117" fmla="*/ 3597336 h 6858000"/>
              <a:gd name="connsiteX118" fmla="*/ 5084254 w 6096000"/>
              <a:gd name="connsiteY118" fmla="*/ 3606007 h 6858000"/>
              <a:gd name="connsiteX119" fmla="*/ 5084281 w 6096000"/>
              <a:gd name="connsiteY119" fmla="*/ 3641228 h 6858000"/>
              <a:gd name="connsiteX120" fmla="*/ 5091848 w 6096000"/>
              <a:gd name="connsiteY120" fmla="*/ 3653088 h 6858000"/>
              <a:gd name="connsiteX121" fmla="*/ 5097436 w 6096000"/>
              <a:gd name="connsiteY121" fmla="*/ 3664114 h 6858000"/>
              <a:gd name="connsiteX122" fmla="*/ 5097518 w 6096000"/>
              <a:gd name="connsiteY122" fmla="*/ 3665569 h 6858000"/>
              <a:gd name="connsiteX123" fmla="*/ 5099829 w 6096000"/>
              <a:gd name="connsiteY123" fmla="*/ 3707357 h 6858000"/>
              <a:gd name="connsiteX124" fmla="*/ 5114696 w 6096000"/>
              <a:gd name="connsiteY124" fmla="*/ 3778166 h 6858000"/>
              <a:gd name="connsiteX125" fmla="*/ 5135379 w 6096000"/>
              <a:gd name="connsiteY125" fmla="*/ 3878222 h 6858000"/>
              <a:gd name="connsiteX126" fmla="*/ 5130138 w 6096000"/>
              <a:gd name="connsiteY126" fmla="*/ 4048117 h 6858000"/>
              <a:gd name="connsiteX127" fmla="*/ 5090040 w 6096000"/>
              <a:gd name="connsiteY127" fmla="*/ 4219510 h 6858000"/>
              <a:gd name="connsiteX128" fmla="*/ 5092812 w 6096000"/>
              <a:gd name="connsiteY128" fmla="*/ 4411258 h 6858000"/>
              <a:gd name="connsiteX129" fmla="*/ 5084599 w 6096000"/>
              <a:gd name="connsiteY129" fmla="*/ 4488531 h 6858000"/>
              <a:gd name="connsiteX130" fmla="*/ 5084072 w 6096000"/>
              <a:gd name="connsiteY130" fmla="*/ 4539168 h 6858000"/>
              <a:gd name="connsiteX131" fmla="*/ 5068936 w 6096000"/>
              <a:gd name="connsiteY131" fmla="*/ 4625153 h 6858000"/>
              <a:gd name="connsiteX132" fmla="*/ 5059114 w 6096000"/>
              <a:gd name="connsiteY132" fmla="*/ 4733115 h 6858000"/>
              <a:gd name="connsiteX133" fmla="*/ 5037209 w 6096000"/>
              <a:gd name="connsiteY133" fmla="*/ 4844323 h 6858000"/>
              <a:gd name="connsiteX134" fmla="*/ 5020638 w 6096000"/>
              <a:gd name="connsiteY134" fmla="*/ 4877992 h 6858000"/>
              <a:gd name="connsiteX135" fmla="*/ 5006413 w 6096000"/>
              <a:gd name="connsiteY135" fmla="*/ 4925805 h 6858000"/>
              <a:gd name="connsiteX136" fmla="*/ 4971037 w 6096000"/>
              <a:gd name="connsiteY136" fmla="*/ 5009272 h 6858000"/>
              <a:gd name="connsiteX137" fmla="*/ 4963105 w 6096000"/>
              <a:gd name="connsiteY137" fmla="*/ 5111369 h 6858000"/>
              <a:gd name="connsiteX138" fmla="*/ 4976341 w 6096000"/>
              <a:gd name="connsiteY138" fmla="*/ 5210876 h 6858000"/>
              <a:gd name="connsiteX139" fmla="*/ 4980617 w 6096000"/>
              <a:gd name="connsiteY139" fmla="*/ 5269726 h 6858000"/>
              <a:gd name="connsiteX140" fmla="*/ 4997733 w 6096000"/>
              <a:gd name="connsiteY140" fmla="*/ 5464225 h 6858000"/>
              <a:gd name="connsiteX141" fmla="*/ 5001400 w 6096000"/>
              <a:gd name="connsiteY141" fmla="*/ 5594585 h 6858000"/>
              <a:gd name="connsiteX142" fmla="*/ 4983700 w 6096000"/>
              <a:gd name="connsiteY142" fmla="*/ 5667896 h 6858000"/>
              <a:gd name="connsiteX143" fmla="*/ 4968506 w 6096000"/>
              <a:gd name="connsiteY143" fmla="*/ 5769225 h 6858000"/>
              <a:gd name="connsiteX144" fmla="*/ 4969765 w 6096000"/>
              <a:gd name="connsiteY144" fmla="*/ 5823324 h 6858000"/>
              <a:gd name="connsiteX145" fmla="*/ 4966129 w 6096000"/>
              <a:gd name="connsiteY145" fmla="*/ 5862699 h 6858000"/>
              <a:gd name="connsiteX146" fmla="*/ 4970695 w 6096000"/>
              <a:gd name="connsiteY146" fmla="*/ 5906467 h 6858000"/>
              <a:gd name="connsiteX147" fmla="*/ 4991568 w 6096000"/>
              <a:gd name="connsiteY147" fmla="*/ 5939847 h 6858000"/>
              <a:gd name="connsiteX148" fmla="*/ 4986815 w 6096000"/>
              <a:gd name="connsiteY148" fmla="*/ 5973994 h 6858000"/>
              <a:gd name="connsiteX149" fmla="*/ 4987776 w 6096000"/>
              <a:gd name="connsiteY149" fmla="*/ 6089693 h 6858000"/>
              <a:gd name="connsiteX150" fmla="*/ 4991621 w 6096000"/>
              <a:gd name="connsiteY150" fmla="*/ 6224938 h 6858000"/>
              <a:gd name="connsiteX151" fmla="*/ 5017157 w 6096000"/>
              <a:gd name="connsiteY151" fmla="*/ 6370251 h 6858000"/>
              <a:gd name="connsiteX152" fmla="*/ 5040797 w 6096000"/>
              <a:gd name="connsiteY152" fmla="*/ 6541313 h 6858000"/>
              <a:gd name="connsiteX153" fmla="*/ 5045375 w 6096000"/>
              <a:gd name="connsiteY153" fmla="*/ 6640957 h 6858000"/>
              <a:gd name="connsiteX154" fmla="*/ 5058442 w 6096000"/>
              <a:gd name="connsiteY154" fmla="*/ 6705297 h 6858000"/>
              <a:gd name="connsiteX155" fmla="*/ 5071125 w 6096000"/>
              <a:gd name="connsiteY155" fmla="*/ 6759582 h 6858000"/>
              <a:gd name="connsiteX156" fmla="*/ 5069172 w 6096000"/>
              <a:gd name="connsiteY156" fmla="*/ 6817746 h 6858000"/>
              <a:gd name="connsiteX157" fmla="*/ 5072322 w 6096000"/>
              <a:gd name="connsiteY157" fmla="*/ 6843646 h 6858000"/>
              <a:gd name="connsiteX158" fmla="*/ 5091388 w 6096000"/>
              <a:gd name="connsiteY158" fmla="*/ 6857998 h 6858000"/>
              <a:gd name="connsiteX159" fmla="*/ 6096000 w 6096000"/>
              <a:gd name="connsiteY159" fmla="*/ 6857998 h 6858000"/>
              <a:gd name="connsiteX160" fmla="*/ 6096000 w 6096000"/>
              <a:gd name="connsiteY160" fmla="*/ 6858000 h 6858000"/>
              <a:gd name="connsiteX161" fmla="*/ 0 w 6096000"/>
              <a:gd name="connsiteY16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567517" y="0"/>
                </a:lnTo>
                <a:lnTo>
                  <a:pt x="5566938" y="1705"/>
                </a:lnTo>
                <a:cubicBezTo>
                  <a:pt x="5563126" y="8440"/>
                  <a:pt x="5558112" y="13784"/>
                  <a:pt x="5551594" y="17287"/>
                </a:cubicBezTo>
                <a:cubicBezTo>
                  <a:pt x="5562364" y="82036"/>
                  <a:pt x="5510349" y="69804"/>
                  <a:pt x="5545641" y="130336"/>
                </a:cubicBezTo>
                <a:cubicBezTo>
                  <a:pt x="5526953" y="117589"/>
                  <a:pt x="5536978" y="162458"/>
                  <a:pt x="5538289" y="187093"/>
                </a:cubicBezTo>
                <a:cubicBezTo>
                  <a:pt x="5536205" y="226511"/>
                  <a:pt x="5545722" y="205530"/>
                  <a:pt x="5545790" y="265704"/>
                </a:cubicBezTo>
                <a:cubicBezTo>
                  <a:pt x="5542296" y="317533"/>
                  <a:pt x="5543813" y="325288"/>
                  <a:pt x="5542313" y="354566"/>
                </a:cubicBezTo>
                <a:lnTo>
                  <a:pt x="5524126" y="472000"/>
                </a:lnTo>
                <a:lnTo>
                  <a:pt x="5522170" y="473782"/>
                </a:lnTo>
                <a:cubicBezTo>
                  <a:pt x="5517847" y="482008"/>
                  <a:pt x="5518682" y="487340"/>
                  <a:pt x="5521798" y="491380"/>
                </a:cubicBezTo>
                <a:lnTo>
                  <a:pt x="5536419" y="531675"/>
                </a:lnTo>
                <a:lnTo>
                  <a:pt x="5533435" y="536015"/>
                </a:lnTo>
                <a:lnTo>
                  <a:pt x="5538088" y="572092"/>
                </a:lnTo>
                <a:lnTo>
                  <a:pt x="5536061" y="572511"/>
                </a:lnTo>
                <a:cubicBezTo>
                  <a:pt x="5531611" y="574271"/>
                  <a:pt x="5528529" y="577121"/>
                  <a:pt x="5528218" y="582332"/>
                </a:cubicBezTo>
                <a:cubicBezTo>
                  <a:pt x="5498002" y="573171"/>
                  <a:pt x="5516262" y="585107"/>
                  <a:pt x="5518011" y="601285"/>
                </a:cubicBezTo>
                <a:cubicBezTo>
                  <a:pt x="5508838" y="617831"/>
                  <a:pt x="5480684" y="666964"/>
                  <a:pt x="5473174" y="681608"/>
                </a:cubicBezTo>
                <a:cubicBezTo>
                  <a:pt x="5473102" y="684122"/>
                  <a:pt x="5473033" y="686637"/>
                  <a:pt x="5472963" y="689151"/>
                </a:cubicBezTo>
                <a:lnTo>
                  <a:pt x="5472485" y="689289"/>
                </a:lnTo>
                <a:cubicBezTo>
                  <a:pt x="5471434" y="690905"/>
                  <a:pt x="5470986" y="693376"/>
                  <a:pt x="5471326" y="697222"/>
                </a:cubicBezTo>
                <a:cubicBezTo>
                  <a:pt x="5471606" y="703992"/>
                  <a:pt x="5471884" y="710761"/>
                  <a:pt x="5472164" y="717531"/>
                </a:cubicBezTo>
                <a:lnTo>
                  <a:pt x="5468891" y="722494"/>
                </a:lnTo>
                <a:lnTo>
                  <a:pt x="5463081" y="724368"/>
                </a:lnTo>
                <a:lnTo>
                  <a:pt x="5446981" y="752692"/>
                </a:lnTo>
                <a:cubicBezTo>
                  <a:pt x="5454691" y="764380"/>
                  <a:pt x="5422719" y="808083"/>
                  <a:pt x="5417190" y="816346"/>
                </a:cubicBezTo>
                <a:lnTo>
                  <a:pt x="5388958" y="889417"/>
                </a:lnTo>
                <a:cubicBezTo>
                  <a:pt x="5320491" y="969963"/>
                  <a:pt x="5321907" y="1005331"/>
                  <a:pt x="5307044" y="1063288"/>
                </a:cubicBezTo>
                <a:cubicBezTo>
                  <a:pt x="5313332" y="1111028"/>
                  <a:pt x="5317096" y="1110140"/>
                  <a:pt x="5303837" y="1157176"/>
                </a:cubicBezTo>
                <a:cubicBezTo>
                  <a:pt x="5301103" y="1192124"/>
                  <a:pt x="5301884" y="1197232"/>
                  <a:pt x="5286494" y="1210776"/>
                </a:cubicBezTo>
                <a:lnTo>
                  <a:pt x="5282463" y="1301993"/>
                </a:lnTo>
                <a:lnTo>
                  <a:pt x="5252235" y="1360879"/>
                </a:lnTo>
                <a:lnTo>
                  <a:pt x="5244497" y="1404045"/>
                </a:lnTo>
                <a:lnTo>
                  <a:pt x="5223823" y="1429568"/>
                </a:lnTo>
                <a:lnTo>
                  <a:pt x="5224851" y="1430305"/>
                </a:lnTo>
                <a:cubicBezTo>
                  <a:pt x="5226697" y="1432466"/>
                  <a:pt x="5214738" y="1459891"/>
                  <a:pt x="5212394" y="1463304"/>
                </a:cubicBezTo>
                <a:cubicBezTo>
                  <a:pt x="5209912" y="1477394"/>
                  <a:pt x="5213027" y="1501295"/>
                  <a:pt x="5209958" y="1514846"/>
                </a:cubicBezTo>
                <a:lnTo>
                  <a:pt x="5206417" y="1519731"/>
                </a:lnTo>
                <a:lnTo>
                  <a:pt x="5206640" y="1519929"/>
                </a:lnTo>
                <a:cubicBezTo>
                  <a:pt x="5206490" y="1521210"/>
                  <a:pt x="5209710" y="1543635"/>
                  <a:pt x="5207632" y="1546022"/>
                </a:cubicBezTo>
                <a:lnTo>
                  <a:pt x="5212030" y="1578752"/>
                </a:lnTo>
                <a:cubicBezTo>
                  <a:pt x="5206147" y="1605585"/>
                  <a:pt x="5226381" y="1622803"/>
                  <a:pt x="5203533" y="1647555"/>
                </a:cubicBezTo>
                <a:cubicBezTo>
                  <a:pt x="5198128" y="1672675"/>
                  <a:pt x="5203213" y="1694404"/>
                  <a:pt x="5190877" y="1715685"/>
                </a:cubicBezTo>
                <a:cubicBezTo>
                  <a:pt x="5196815" y="1724301"/>
                  <a:pt x="5198098" y="1732435"/>
                  <a:pt x="5184235" y="1740358"/>
                </a:cubicBezTo>
                <a:cubicBezTo>
                  <a:pt x="5182625" y="1763793"/>
                  <a:pt x="5198368" y="1769422"/>
                  <a:pt x="5181475" y="1784314"/>
                </a:cubicBezTo>
                <a:cubicBezTo>
                  <a:pt x="5205987" y="1797417"/>
                  <a:pt x="5195246" y="1798221"/>
                  <a:pt x="5185845" y="1804434"/>
                </a:cubicBezTo>
                <a:lnTo>
                  <a:pt x="5185068" y="1805316"/>
                </a:lnTo>
                <a:lnTo>
                  <a:pt x="5188593" y="1807109"/>
                </a:lnTo>
                <a:lnTo>
                  <a:pt x="5185920" y="1821003"/>
                </a:lnTo>
                <a:lnTo>
                  <a:pt x="5183543" y="1824832"/>
                </a:lnTo>
                <a:cubicBezTo>
                  <a:pt x="5182284" y="1827468"/>
                  <a:pt x="5181937" y="1829219"/>
                  <a:pt x="5182235" y="1830429"/>
                </a:cubicBezTo>
                <a:lnTo>
                  <a:pt x="5182525" y="1830569"/>
                </a:lnTo>
                <a:lnTo>
                  <a:pt x="5180663" y="1835810"/>
                </a:lnTo>
                <a:cubicBezTo>
                  <a:pt x="5176779" y="1844665"/>
                  <a:pt x="5172297" y="1853278"/>
                  <a:pt x="5167452" y="1861483"/>
                </a:cubicBezTo>
                <a:cubicBezTo>
                  <a:pt x="5179827" y="1866643"/>
                  <a:pt x="5166788" y="1884999"/>
                  <a:pt x="5174266" y="1892417"/>
                </a:cubicBezTo>
                <a:lnTo>
                  <a:pt x="5189262" y="1895114"/>
                </a:lnTo>
                <a:lnTo>
                  <a:pt x="5187100" y="1899379"/>
                </a:lnTo>
                <a:lnTo>
                  <a:pt x="5180471" y="1907867"/>
                </a:lnTo>
                <a:cubicBezTo>
                  <a:pt x="5179609" y="1909162"/>
                  <a:pt x="5179647" y="1909994"/>
                  <a:pt x="5181361" y="1910265"/>
                </a:cubicBezTo>
                <a:cubicBezTo>
                  <a:pt x="5180995" y="1914884"/>
                  <a:pt x="5177893" y="1930292"/>
                  <a:pt x="5178268" y="1935584"/>
                </a:cubicBezTo>
                <a:lnTo>
                  <a:pt x="5183619" y="1942021"/>
                </a:lnTo>
                <a:lnTo>
                  <a:pt x="5184480" y="1945112"/>
                </a:lnTo>
                <a:lnTo>
                  <a:pt x="5172776" y="1961162"/>
                </a:lnTo>
                <a:lnTo>
                  <a:pt x="5168513" y="1969445"/>
                </a:lnTo>
                <a:lnTo>
                  <a:pt x="5126597" y="2024270"/>
                </a:lnTo>
                <a:lnTo>
                  <a:pt x="5119528" y="2107942"/>
                </a:lnTo>
                <a:cubicBezTo>
                  <a:pt x="5089290" y="2138038"/>
                  <a:pt x="5110415" y="2159228"/>
                  <a:pt x="5110356" y="2193455"/>
                </a:cubicBezTo>
                <a:cubicBezTo>
                  <a:pt x="5101302" y="2220953"/>
                  <a:pt x="5110381" y="2224200"/>
                  <a:pt x="5104992" y="2260088"/>
                </a:cubicBezTo>
                <a:cubicBezTo>
                  <a:pt x="5096504" y="2291744"/>
                  <a:pt x="5078225" y="2299003"/>
                  <a:pt x="5059439" y="2335735"/>
                </a:cubicBezTo>
                <a:cubicBezTo>
                  <a:pt x="5029465" y="2329020"/>
                  <a:pt x="5058046" y="2407546"/>
                  <a:pt x="5022061" y="2408995"/>
                </a:cubicBezTo>
                <a:cubicBezTo>
                  <a:pt x="5023289" y="2413465"/>
                  <a:pt x="5019654" y="2441580"/>
                  <a:pt x="5022253" y="2445869"/>
                </a:cubicBezTo>
                <a:cubicBezTo>
                  <a:pt x="5022440" y="2449625"/>
                  <a:pt x="5011241" y="2492743"/>
                  <a:pt x="5011426" y="2496499"/>
                </a:cubicBezTo>
                <a:lnTo>
                  <a:pt x="4994224" y="2549900"/>
                </a:lnTo>
                <a:cubicBezTo>
                  <a:pt x="4992353" y="2564757"/>
                  <a:pt x="4998952" y="2582253"/>
                  <a:pt x="4995245" y="2596456"/>
                </a:cubicBezTo>
                <a:lnTo>
                  <a:pt x="4988570" y="2606088"/>
                </a:lnTo>
                <a:cubicBezTo>
                  <a:pt x="4988504" y="2615842"/>
                  <a:pt x="4988436" y="2625597"/>
                  <a:pt x="4988371" y="2635351"/>
                </a:cubicBezTo>
                <a:lnTo>
                  <a:pt x="4983212" y="2665666"/>
                </a:lnTo>
                <a:lnTo>
                  <a:pt x="4968234" y="2715895"/>
                </a:lnTo>
                <a:lnTo>
                  <a:pt x="4975888" y="2725052"/>
                </a:lnTo>
                <a:lnTo>
                  <a:pt x="4980195" y="2726489"/>
                </a:lnTo>
                <a:lnTo>
                  <a:pt x="4976218" y="2740278"/>
                </a:lnTo>
                <a:lnTo>
                  <a:pt x="4980571" y="2751112"/>
                </a:lnTo>
                <a:lnTo>
                  <a:pt x="4973893" y="2760208"/>
                </a:lnTo>
                <a:lnTo>
                  <a:pt x="4979005" y="2790136"/>
                </a:lnTo>
                <a:lnTo>
                  <a:pt x="4986137" y="2804183"/>
                </a:lnTo>
                <a:cubicBezTo>
                  <a:pt x="4986150" y="2811409"/>
                  <a:pt x="4986162" y="2818634"/>
                  <a:pt x="4986175" y="2825860"/>
                </a:cubicBezTo>
                <a:cubicBezTo>
                  <a:pt x="4987474" y="2843788"/>
                  <a:pt x="4992871" y="2886513"/>
                  <a:pt x="4993936" y="2911749"/>
                </a:cubicBezTo>
                <a:cubicBezTo>
                  <a:pt x="4993313" y="2946689"/>
                  <a:pt x="4980300" y="2954448"/>
                  <a:pt x="4992563" y="2977278"/>
                </a:cubicBezTo>
                <a:cubicBezTo>
                  <a:pt x="4985688" y="2983455"/>
                  <a:pt x="4982051" y="2987749"/>
                  <a:pt x="4980516" y="2991092"/>
                </a:cubicBezTo>
                <a:cubicBezTo>
                  <a:pt x="4975910" y="3001119"/>
                  <a:pt x="4990216" y="3002537"/>
                  <a:pt x="4992801" y="3020247"/>
                </a:cubicBezTo>
                <a:cubicBezTo>
                  <a:pt x="4998517" y="3032637"/>
                  <a:pt x="5013148" y="3051512"/>
                  <a:pt x="5014805" y="3065434"/>
                </a:cubicBezTo>
                <a:cubicBezTo>
                  <a:pt x="4998836" y="3057428"/>
                  <a:pt x="5016840" y="3105196"/>
                  <a:pt x="5002733" y="3103777"/>
                </a:cubicBezTo>
                <a:cubicBezTo>
                  <a:pt x="5022381" y="3124610"/>
                  <a:pt x="4997365" y="3128169"/>
                  <a:pt x="5002941" y="3151828"/>
                </a:cubicBezTo>
                <a:cubicBezTo>
                  <a:pt x="5010264" y="3163902"/>
                  <a:pt x="5011356" y="3171780"/>
                  <a:pt x="5002883" y="3180546"/>
                </a:cubicBezTo>
                <a:cubicBezTo>
                  <a:pt x="5038586" y="3236545"/>
                  <a:pt x="5003723" y="3210316"/>
                  <a:pt x="5016711" y="3258677"/>
                </a:cubicBezTo>
                <a:lnTo>
                  <a:pt x="5017918" y="3262610"/>
                </a:lnTo>
                <a:lnTo>
                  <a:pt x="5011672" y="3277179"/>
                </a:lnTo>
                <a:lnTo>
                  <a:pt x="5009344" y="3278130"/>
                </a:lnTo>
                <a:lnTo>
                  <a:pt x="5026770" y="3325671"/>
                </a:lnTo>
                <a:lnTo>
                  <a:pt x="5024571" y="3332072"/>
                </a:lnTo>
                <a:lnTo>
                  <a:pt x="5041705" y="3362948"/>
                </a:lnTo>
                <a:lnTo>
                  <a:pt x="5047477" y="3378959"/>
                </a:lnTo>
                <a:lnTo>
                  <a:pt x="5060758" y="3407057"/>
                </a:lnTo>
                <a:lnTo>
                  <a:pt x="5058968" y="3409825"/>
                </a:lnTo>
                <a:lnTo>
                  <a:pt x="5062667" y="3415218"/>
                </a:lnTo>
                <a:lnTo>
                  <a:pt x="5060928" y="3419880"/>
                </a:lnTo>
                <a:lnTo>
                  <a:pt x="5062923" y="3424545"/>
                </a:lnTo>
                <a:cubicBezTo>
                  <a:pt x="5063537" y="3433967"/>
                  <a:pt x="5063494" y="3466028"/>
                  <a:pt x="5064623" y="3476412"/>
                </a:cubicBezTo>
                <a:lnTo>
                  <a:pt x="5069684" y="3486850"/>
                </a:lnTo>
                <a:lnTo>
                  <a:pt x="5063339" y="3496391"/>
                </a:lnTo>
                <a:lnTo>
                  <a:pt x="5070139" y="3531201"/>
                </a:lnTo>
                <a:lnTo>
                  <a:pt x="5079896" y="3542019"/>
                </a:lnTo>
                <a:lnTo>
                  <a:pt x="5087540" y="3552249"/>
                </a:lnTo>
                <a:lnTo>
                  <a:pt x="5087902" y="3553678"/>
                </a:lnTo>
                <a:lnTo>
                  <a:pt x="5091509" y="3568021"/>
                </a:lnTo>
                <a:lnTo>
                  <a:pt x="5091934" y="3569719"/>
                </a:lnTo>
                <a:lnTo>
                  <a:pt x="5089362" y="3586412"/>
                </a:lnTo>
                <a:lnTo>
                  <a:pt x="5092358" y="3597336"/>
                </a:lnTo>
                <a:lnTo>
                  <a:pt x="5084254" y="3606007"/>
                </a:lnTo>
                <a:cubicBezTo>
                  <a:pt x="5084262" y="3617747"/>
                  <a:pt x="5084273" y="3629488"/>
                  <a:pt x="5084281" y="3641228"/>
                </a:cubicBezTo>
                <a:lnTo>
                  <a:pt x="5091848" y="3653088"/>
                </a:lnTo>
                <a:lnTo>
                  <a:pt x="5097436" y="3664114"/>
                </a:lnTo>
                <a:cubicBezTo>
                  <a:pt x="5097463" y="3664599"/>
                  <a:pt x="5097491" y="3665084"/>
                  <a:pt x="5097518" y="3665569"/>
                </a:cubicBezTo>
                <a:cubicBezTo>
                  <a:pt x="5097915" y="3672776"/>
                  <a:pt x="5096966" y="3688591"/>
                  <a:pt x="5099829" y="3707357"/>
                </a:cubicBezTo>
                <a:cubicBezTo>
                  <a:pt x="5100505" y="3724716"/>
                  <a:pt x="5118078" y="3760234"/>
                  <a:pt x="5114696" y="3778166"/>
                </a:cubicBezTo>
                <a:cubicBezTo>
                  <a:pt x="5141627" y="3845122"/>
                  <a:pt x="5125427" y="3821305"/>
                  <a:pt x="5135379" y="3878222"/>
                </a:cubicBezTo>
                <a:cubicBezTo>
                  <a:pt x="5161519" y="3905047"/>
                  <a:pt x="5125417" y="4015047"/>
                  <a:pt x="5130138" y="4048117"/>
                </a:cubicBezTo>
                <a:cubicBezTo>
                  <a:pt x="5081804" y="4192084"/>
                  <a:pt x="5096262" y="4158987"/>
                  <a:pt x="5090040" y="4219510"/>
                </a:cubicBezTo>
                <a:cubicBezTo>
                  <a:pt x="5104553" y="4280033"/>
                  <a:pt x="5065380" y="4345686"/>
                  <a:pt x="5092812" y="4411258"/>
                </a:cubicBezTo>
                <a:cubicBezTo>
                  <a:pt x="5090630" y="4437329"/>
                  <a:pt x="5083878" y="4473140"/>
                  <a:pt x="5084599" y="4488531"/>
                </a:cubicBezTo>
                <a:cubicBezTo>
                  <a:pt x="5084423" y="4505410"/>
                  <a:pt x="5084248" y="4522289"/>
                  <a:pt x="5084072" y="4539168"/>
                </a:cubicBezTo>
                <a:cubicBezTo>
                  <a:pt x="5072114" y="4567830"/>
                  <a:pt x="5064305" y="4588197"/>
                  <a:pt x="5068936" y="4625153"/>
                </a:cubicBezTo>
                <a:cubicBezTo>
                  <a:pt x="5077433" y="4662889"/>
                  <a:pt x="5065899" y="4679357"/>
                  <a:pt x="5059114" y="4733115"/>
                </a:cubicBezTo>
                <a:cubicBezTo>
                  <a:pt x="5068687" y="4752352"/>
                  <a:pt x="5055370" y="4832308"/>
                  <a:pt x="5037209" y="4844323"/>
                </a:cubicBezTo>
                <a:cubicBezTo>
                  <a:pt x="5033444" y="4857054"/>
                  <a:pt x="5040194" y="4871554"/>
                  <a:pt x="5020638" y="4877992"/>
                </a:cubicBezTo>
                <a:cubicBezTo>
                  <a:pt x="4997151" y="4888353"/>
                  <a:pt x="5034418" y="4931200"/>
                  <a:pt x="5006413" y="4925805"/>
                </a:cubicBezTo>
                <a:cubicBezTo>
                  <a:pt x="5031964" y="4956261"/>
                  <a:pt x="4982840" y="4982633"/>
                  <a:pt x="4971037" y="5009272"/>
                </a:cubicBezTo>
                <a:cubicBezTo>
                  <a:pt x="4973259" y="5034036"/>
                  <a:pt x="4968375" y="5053859"/>
                  <a:pt x="4963105" y="5111369"/>
                </a:cubicBezTo>
                <a:cubicBezTo>
                  <a:pt x="4973224" y="5141336"/>
                  <a:pt x="4937413" y="5161742"/>
                  <a:pt x="4976341" y="5210876"/>
                </a:cubicBezTo>
                <a:cubicBezTo>
                  <a:pt x="4972455" y="5212581"/>
                  <a:pt x="4977054" y="5227501"/>
                  <a:pt x="4980617" y="5269726"/>
                </a:cubicBezTo>
                <a:cubicBezTo>
                  <a:pt x="4984182" y="5311951"/>
                  <a:pt x="4990390" y="5400671"/>
                  <a:pt x="4997733" y="5464225"/>
                </a:cubicBezTo>
                <a:cubicBezTo>
                  <a:pt x="5001765" y="5536542"/>
                  <a:pt x="4990225" y="5517959"/>
                  <a:pt x="5001400" y="5594585"/>
                </a:cubicBezTo>
                <a:cubicBezTo>
                  <a:pt x="4999908" y="5619318"/>
                  <a:pt x="4974042" y="5647975"/>
                  <a:pt x="4983700" y="5667896"/>
                </a:cubicBezTo>
                <a:cubicBezTo>
                  <a:pt x="4976834" y="5696311"/>
                  <a:pt x="4975579" y="5738356"/>
                  <a:pt x="4968506" y="5769225"/>
                </a:cubicBezTo>
                <a:cubicBezTo>
                  <a:pt x="4968926" y="5787258"/>
                  <a:pt x="4969344" y="5805291"/>
                  <a:pt x="4969765" y="5823324"/>
                </a:cubicBezTo>
                <a:cubicBezTo>
                  <a:pt x="4966122" y="5853058"/>
                  <a:pt x="4965608" y="5838948"/>
                  <a:pt x="4966129" y="5862699"/>
                </a:cubicBezTo>
                <a:lnTo>
                  <a:pt x="4970695" y="5906467"/>
                </a:lnTo>
                <a:lnTo>
                  <a:pt x="4991568" y="5939847"/>
                </a:lnTo>
                <a:cubicBezTo>
                  <a:pt x="4998848" y="5955713"/>
                  <a:pt x="4974731" y="5940131"/>
                  <a:pt x="4986815" y="5973994"/>
                </a:cubicBezTo>
                <a:cubicBezTo>
                  <a:pt x="4961187" y="5997051"/>
                  <a:pt x="4983444" y="6032039"/>
                  <a:pt x="4987776" y="6089693"/>
                </a:cubicBezTo>
                <a:lnTo>
                  <a:pt x="4991621" y="6224938"/>
                </a:lnTo>
                <a:cubicBezTo>
                  <a:pt x="4988442" y="6270972"/>
                  <a:pt x="5008962" y="6317522"/>
                  <a:pt x="5017157" y="6370251"/>
                </a:cubicBezTo>
                <a:cubicBezTo>
                  <a:pt x="5025353" y="6422980"/>
                  <a:pt x="5039938" y="6490855"/>
                  <a:pt x="5040797" y="6541313"/>
                </a:cubicBezTo>
                <a:cubicBezTo>
                  <a:pt x="5039898" y="6576319"/>
                  <a:pt x="5031912" y="6591883"/>
                  <a:pt x="5045375" y="6640957"/>
                </a:cubicBezTo>
                <a:cubicBezTo>
                  <a:pt x="5057505" y="6669536"/>
                  <a:pt x="5052276" y="6675394"/>
                  <a:pt x="5058442" y="6705297"/>
                </a:cubicBezTo>
                <a:cubicBezTo>
                  <a:pt x="5057367" y="6727133"/>
                  <a:pt x="5067901" y="6732087"/>
                  <a:pt x="5071125" y="6759582"/>
                </a:cubicBezTo>
                <a:cubicBezTo>
                  <a:pt x="5055614" y="6796071"/>
                  <a:pt x="5051656" y="6769544"/>
                  <a:pt x="5069172" y="6817746"/>
                </a:cubicBezTo>
                <a:cubicBezTo>
                  <a:pt x="5060956" y="6828354"/>
                  <a:pt x="5064525" y="6836369"/>
                  <a:pt x="5072322" y="6843646"/>
                </a:cubicBezTo>
                <a:lnTo>
                  <a:pt x="5091388" y="6857998"/>
                </a:lnTo>
                <a:lnTo>
                  <a:pt x="6096000" y="6857998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84F18-850A-406D-9E86-11C2B6BFF1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8600" y="1474707"/>
            <a:ext cx="4286250" cy="3908586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000" dirty="0"/>
          </a:p>
          <a:p>
            <a:r>
              <a:rPr lang="en-US" sz="2000" dirty="0" err="1">
                <a:hlinkClick r:id="rId2"/>
              </a:rPr>
              <a:t>Konkurs</a:t>
            </a:r>
            <a:r>
              <a:rPr lang="en-US" sz="2000" dirty="0"/>
              <a:t> je </a:t>
            </a:r>
            <a:r>
              <a:rPr lang="en-US" sz="2000" dirty="0" err="1"/>
              <a:t>raspisan</a:t>
            </a:r>
            <a:r>
              <a:rPr lang="en-US" sz="2000" dirty="0"/>
              <a:t> </a:t>
            </a:r>
            <a:r>
              <a:rPr lang="sr-Latn-RS" sz="2000" dirty="0"/>
              <a:t>u okviru dva Erasmus+ KA103 projekta mobilnosti UNS-a</a:t>
            </a:r>
          </a:p>
          <a:p>
            <a:endParaRPr lang="en-US" sz="2000" dirty="0"/>
          </a:p>
          <a:p>
            <a:r>
              <a:rPr lang="en-US" sz="2000" b="1" dirty="0" err="1"/>
              <a:t>Partneri</a:t>
            </a:r>
            <a:r>
              <a:rPr lang="en-US" sz="2000" b="1" dirty="0"/>
              <a:t> PMF-a koji </a:t>
            </a:r>
            <a:r>
              <a:rPr lang="en-US" sz="2000" b="1" dirty="0" err="1"/>
              <a:t>su</a:t>
            </a:r>
            <a:r>
              <a:rPr lang="en-US" sz="2000" b="1" dirty="0"/>
              <a:t> </a:t>
            </a:r>
            <a:r>
              <a:rPr lang="en-US" sz="2000" b="1" dirty="0" err="1"/>
              <a:t>uključeni</a:t>
            </a:r>
            <a:r>
              <a:rPr lang="en-US" sz="2000" b="1" dirty="0"/>
              <a:t> u </a:t>
            </a:r>
            <a:r>
              <a:rPr lang="en-US" sz="2000" b="1" dirty="0" err="1"/>
              <a:t>poziv</a:t>
            </a:r>
            <a:r>
              <a:rPr lang="en-US" sz="2000" b="1" dirty="0"/>
              <a:t>: </a:t>
            </a:r>
            <a:endParaRPr lang="sr-Latn-RS" sz="2000" b="1" dirty="0"/>
          </a:p>
          <a:p>
            <a:pPr marL="0" indent="0">
              <a:buNone/>
            </a:pPr>
            <a:r>
              <a:rPr lang="en-US" sz="2000" b="1" dirty="0">
                <a:hlinkClick r:id="rId3"/>
              </a:rPr>
              <a:t>http://www.uns.ac.rs/images/doc/medjunarodna/erasmusplus/K103/pmf.pdf</a:t>
            </a:r>
            <a:endParaRPr lang="en-US" sz="2000" b="1" dirty="0"/>
          </a:p>
        </p:txBody>
      </p:sp>
      <p:pic>
        <p:nvPicPr>
          <p:cNvPr id="8" name="Content Placeholder 7" descr="Text&#10;&#10;Description automatically generated">
            <a:extLst>
              <a:ext uri="{FF2B5EF4-FFF2-40B4-BE49-F238E27FC236}">
                <a16:creationId xmlns:a16="http://schemas.microsoft.com/office/drawing/2014/main" id="{B617C06B-E885-4357-A9F7-9B57248ACAC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457" y="1255795"/>
            <a:ext cx="6155141" cy="437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146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7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Hourglass and a calendar">
            <a:extLst>
              <a:ext uri="{FF2B5EF4-FFF2-40B4-BE49-F238E27FC236}">
                <a16:creationId xmlns:a16="http://schemas.microsoft.com/office/drawing/2014/main" id="{54776C14-99AB-4B4E-8060-F17F688604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86" r="2" b="2"/>
          <a:stretch/>
        </p:blipFill>
        <p:spPr>
          <a:xfrm>
            <a:off x="162417" y="897131"/>
            <a:ext cx="4838021" cy="5063738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E29A6E-4A25-4A01-8D22-CA61AAF90E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4876" y="548640"/>
            <a:ext cx="6215174" cy="5512332"/>
          </a:xfrm>
        </p:spPr>
        <p:txBody>
          <a:bodyPr anchor="ctr">
            <a:normAutofit/>
          </a:bodyPr>
          <a:lstStyle/>
          <a:p>
            <a:r>
              <a:rPr lang="sr-Latn-RS" sz="2000" b="1" dirty="0">
                <a:solidFill>
                  <a:srgbClr val="000000"/>
                </a:solidFill>
              </a:rPr>
              <a:t>Rok za podnošenje prijava: petak, 5. mart 2021. do 23:59h – neblagovremene, nepotpune i nedozvoljene prijave neće biti uzete u razmatranje!</a:t>
            </a:r>
          </a:p>
          <a:p>
            <a:endParaRPr lang="sr-Latn-RS" sz="2000" b="1" dirty="0">
              <a:solidFill>
                <a:srgbClr val="000000"/>
              </a:solidFill>
            </a:endParaRPr>
          </a:p>
          <a:p>
            <a:r>
              <a:rPr lang="sr-Latn-RS" sz="2000" b="1" dirty="0">
                <a:solidFill>
                  <a:srgbClr val="000000"/>
                </a:solidFill>
              </a:rPr>
              <a:t>Period realizacije mobilnosti:</a:t>
            </a:r>
            <a:r>
              <a:rPr lang="sr-Latn-RS" sz="2000" dirty="0">
                <a:solidFill>
                  <a:srgbClr val="000000"/>
                </a:solidFill>
              </a:rPr>
              <a:t> </a:t>
            </a:r>
            <a:endParaRPr lang="sr-Latn-RS" sz="2000" b="1" dirty="0">
              <a:solidFill>
                <a:srgbClr val="000000"/>
              </a:solidFill>
            </a:endParaRPr>
          </a:p>
          <a:p>
            <a:pPr lvl="1"/>
            <a:r>
              <a:rPr lang="sr-Latn-RS" sz="2000" dirty="0">
                <a:solidFill>
                  <a:srgbClr val="000000"/>
                </a:solidFill>
              </a:rPr>
              <a:t>Prvi semestar 2021/2022 (do 31. januara 2022.)</a:t>
            </a:r>
          </a:p>
          <a:p>
            <a:pPr lvl="1"/>
            <a:r>
              <a:rPr lang="sr-Latn-RS" sz="2000" dirty="0">
                <a:solidFill>
                  <a:srgbClr val="000000"/>
                </a:solidFill>
              </a:rPr>
              <a:t>Drugi semestar 2021/2022 (do 31. maja 2022.)</a:t>
            </a:r>
          </a:p>
          <a:p>
            <a:pPr marL="0" marR="0" lvl="0" indent="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r-Latn-RS" sz="20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Preporučeno je planiranje realizacije mobilnosti tokom prvog semestra!</a:t>
            </a:r>
          </a:p>
          <a:p>
            <a:endParaRPr lang="sr-Latn-RS" sz="2000" b="1" dirty="0">
              <a:solidFill>
                <a:srgbClr val="000000"/>
              </a:solidFill>
            </a:endParaRPr>
          </a:p>
          <a:p>
            <a:r>
              <a:rPr lang="sr-Latn-RS" sz="2000" b="1" dirty="0">
                <a:solidFill>
                  <a:srgbClr val="000000"/>
                </a:solidFill>
              </a:rPr>
              <a:t>Trajanje mobilnosti:</a:t>
            </a:r>
          </a:p>
          <a:p>
            <a:pPr lvl="1"/>
            <a:r>
              <a:rPr lang="sr-Latn-RS" sz="2000" dirty="0">
                <a:solidFill>
                  <a:srgbClr val="000000"/>
                </a:solidFill>
              </a:rPr>
              <a:t>Studentska mobilnost u svrhu učenja: do 5 meseci</a:t>
            </a:r>
          </a:p>
          <a:p>
            <a:pPr lvl="1"/>
            <a:r>
              <a:rPr lang="sr-Latn-RS" sz="2000" dirty="0">
                <a:solidFill>
                  <a:srgbClr val="000000"/>
                </a:solidFill>
              </a:rPr>
              <a:t>Studentska mobilnost u svrhu obavljanja prakse: 2 meseca</a:t>
            </a:r>
          </a:p>
          <a:p>
            <a:pPr lvl="1"/>
            <a:r>
              <a:rPr lang="sr-Latn-RS" sz="2000" dirty="0">
                <a:solidFill>
                  <a:srgbClr val="000000"/>
                </a:solidFill>
              </a:rPr>
              <a:t>Zaposleni: </a:t>
            </a:r>
            <a:r>
              <a:rPr lang="sr-Latn-RS" sz="2000" u="sng" dirty="0">
                <a:solidFill>
                  <a:srgbClr val="000000"/>
                </a:solidFill>
              </a:rPr>
              <a:t>6 dana sa putovanjem</a:t>
            </a:r>
          </a:p>
          <a:p>
            <a:pPr lvl="3"/>
            <a:endParaRPr lang="sr-Latn-RS" sz="1100" b="1" dirty="0">
              <a:solidFill>
                <a:srgbClr val="000000"/>
              </a:solidFill>
            </a:endParaRPr>
          </a:p>
          <a:p>
            <a:pPr marL="1371600" lvl="3" indent="0">
              <a:buNone/>
            </a:pPr>
            <a:endParaRPr lang="sr-Latn-RS" sz="11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146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26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DDC3B-1D83-44EC-9AA0-56BA2B979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sz="2400" b="1" i="0">
                <a:solidFill>
                  <a:srgbClr val="365F91"/>
                </a:solidFill>
                <a:effectLst/>
                <a:latin typeface="Arial" panose="020B0604020202020204" pitchFamily="34" charset="0"/>
              </a:rPr>
              <a:t>JAVNI POZIV ZA ERASMUS+ </a:t>
            </a:r>
            <a:r>
              <a:rPr lang="en-US" sz="2400" b="1" i="0">
                <a:solidFill>
                  <a:srgbClr val="365F91"/>
                </a:solidFill>
                <a:effectLst/>
                <a:latin typeface="Arial" panose="020B0604020202020204" pitchFamily="34" charset="0"/>
              </a:rPr>
              <a:t>ODLAZNU </a:t>
            </a:r>
            <a:r>
              <a:rPr lang="sr-Latn-RS" sz="2400" b="1" i="0">
                <a:solidFill>
                  <a:srgbClr val="365F91"/>
                </a:solidFill>
                <a:effectLst/>
                <a:latin typeface="Arial" panose="020B0604020202020204" pitchFamily="34" charset="0"/>
              </a:rPr>
              <a:t>MOBILNOST STUDENATA I ZAPOSLENIH UNS-a PREMA PROGRAMSKIM ZEMLJAM</a:t>
            </a:r>
            <a:r>
              <a:rPr lang="en-US" sz="2400" b="1" i="0">
                <a:solidFill>
                  <a:srgbClr val="365F91"/>
                </a:solidFill>
                <a:effectLst/>
                <a:latin typeface="Arial" panose="020B0604020202020204" pitchFamily="34" charset="0"/>
              </a:rPr>
              <a:t>A</a:t>
            </a:r>
            <a:endParaRPr lang="en-US" dirty="0"/>
          </a:p>
        </p:txBody>
      </p:sp>
      <p:pic>
        <p:nvPicPr>
          <p:cNvPr id="6" name="Content Placeholder 5" descr="Table&#10;&#10;Description automatically generated">
            <a:extLst>
              <a:ext uri="{FF2B5EF4-FFF2-40B4-BE49-F238E27FC236}">
                <a16:creationId xmlns:a16="http://schemas.microsoft.com/office/drawing/2014/main" id="{FC79432C-D8EB-4454-B886-C3C0375C89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037" y="1939131"/>
            <a:ext cx="7019925" cy="4124325"/>
          </a:xfrm>
        </p:spPr>
      </p:pic>
    </p:spTree>
    <p:extLst>
      <p:ext uri="{BB962C8B-B14F-4D97-AF65-F5344CB8AC3E}">
        <p14:creationId xmlns:p14="http://schemas.microsoft.com/office/powerpoint/2010/main" val="27702326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18873D23-2DCF-4B31-A009-95721C06E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13EF075-D4EF-4929-ADBC-91B27DA19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AA26DFA-AAB2-4973-9C17-16D587C7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3F407F11-7321-4BF6-8536-CCE8E3424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6AC5DCC-C3CC-4FD5-AD4E-13A1BE5F7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4BBCC2F4-EFA7-4AF4-B538-AC4022D90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2A9D1364-B6A3-44CB-9FBA-C528F0CE9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994FA35C-0440-41BC-B884-76094C55C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43013"/>
            <a:ext cx="3855720" cy="4371974"/>
          </a:xfrm>
        </p:spPr>
        <p:txBody>
          <a:bodyPr>
            <a:normAutofit/>
          </a:bodyPr>
          <a:lstStyle/>
          <a:p>
            <a:r>
              <a:rPr kumimoji="0" lang="en-US" sz="33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PROCES</a:t>
            </a:r>
            <a:br>
              <a:rPr kumimoji="0" lang="en-US" sz="33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</a:br>
            <a:r>
              <a:rPr kumimoji="0" lang="en-US" sz="33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PRIJAVLJIVANJA</a:t>
            </a:r>
            <a:endParaRPr lang="en-US" sz="3300">
              <a:solidFill>
                <a:schemeClr val="tx2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63C5DF-037B-4FED-BE39-1EA334679E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3307" y="804672"/>
            <a:ext cx="5840117" cy="5230368"/>
          </a:xfrm>
        </p:spPr>
        <p:txBody>
          <a:bodyPr anchor="ctr">
            <a:normAutofit/>
          </a:bodyPr>
          <a:lstStyle/>
          <a:p>
            <a:r>
              <a:rPr lang="en-US" sz="1400" b="1" dirty="0" err="1">
                <a:solidFill>
                  <a:schemeClr val="tx2"/>
                </a:solidFill>
              </a:rPr>
              <a:t>Pročitati</a:t>
            </a:r>
            <a:r>
              <a:rPr lang="en-US" sz="1400" b="1" dirty="0">
                <a:solidFill>
                  <a:schemeClr val="tx2"/>
                </a:solidFill>
              </a:rPr>
              <a:t> </a:t>
            </a:r>
            <a:r>
              <a:rPr lang="en-US" sz="1400" b="1" dirty="0" err="1">
                <a:solidFill>
                  <a:schemeClr val="tx2"/>
                </a:solidFill>
              </a:rPr>
              <a:t>opšte</a:t>
            </a:r>
            <a:r>
              <a:rPr lang="en-US" sz="1400" b="1" dirty="0">
                <a:solidFill>
                  <a:schemeClr val="tx2"/>
                </a:solidFill>
              </a:rPr>
              <a:t> </a:t>
            </a:r>
            <a:r>
              <a:rPr lang="en-US" sz="1400" b="1" dirty="0" err="1">
                <a:solidFill>
                  <a:schemeClr val="tx2"/>
                </a:solidFill>
              </a:rPr>
              <a:t>informacije</a:t>
            </a:r>
            <a:r>
              <a:rPr lang="en-US" sz="1400" b="1" dirty="0">
                <a:solidFill>
                  <a:schemeClr val="tx2"/>
                </a:solidFill>
              </a:rPr>
              <a:t> </a:t>
            </a:r>
            <a:r>
              <a:rPr lang="en-US" sz="1400" b="1" dirty="0" err="1">
                <a:solidFill>
                  <a:schemeClr val="tx2"/>
                </a:solidFill>
              </a:rPr>
              <a:t>Javnog</a:t>
            </a:r>
            <a:r>
              <a:rPr lang="en-US" sz="1400" b="1" dirty="0">
                <a:solidFill>
                  <a:schemeClr val="tx2"/>
                </a:solidFill>
              </a:rPr>
              <a:t> </a:t>
            </a:r>
            <a:r>
              <a:rPr lang="en-US" sz="1400" b="1" dirty="0" err="1">
                <a:solidFill>
                  <a:schemeClr val="tx2"/>
                </a:solidFill>
              </a:rPr>
              <a:t>poziva</a:t>
            </a:r>
            <a:r>
              <a:rPr lang="en-US" sz="1400" b="1" dirty="0">
                <a:solidFill>
                  <a:schemeClr val="tx2"/>
                </a:solidFill>
              </a:rPr>
              <a:t> </a:t>
            </a:r>
            <a:r>
              <a:rPr lang="en-US" sz="1400" b="1" dirty="0" err="1">
                <a:solidFill>
                  <a:schemeClr val="tx2"/>
                </a:solidFill>
              </a:rPr>
              <a:t>i</a:t>
            </a:r>
            <a:r>
              <a:rPr lang="en-US" sz="1400" b="1" dirty="0">
                <a:solidFill>
                  <a:schemeClr val="tx2"/>
                </a:solidFill>
              </a:rPr>
              <a:t> </a:t>
            </a:r>
            <a:r>
              <a:rPr lang="en-US" sz="1400" b="1" dirty="0" err="1">
                <a:solidFill>
                  <a:schemeClr val="tx2"/>
                </a:solidFill>
              </a:rPr>
              <a:t>upoznati</a:t>
            </a:r>
            <a:r>
              <a:rPr lang="en-US" sz="1400" b="1" dirty="0">
                <a:solidFill>
                  <a:schemeClr val="tx2"/>
                </a:solidFill>
              </a:rPr>
              <a:t> se </a:t>
            </a:r>
            <a:r>
              <a:rPr lang="en-US" sz="1400" b="1" dirty="0" err="1">
                <a:solidFill>
                  <a:schemeClr val="tx2"/>
                </a:solidFill>
              </a:rPr>
              <a:t>sa</a:t>
            </a:r>
            <a:r>
              <a:rPr lang="en-US" sz="1400" b="1" dirty="0">
                <a:solidFill>
                  <a:schemeClr val="tx2"/>
                </a:solidFill>
              </a:rPr>
              <a:t> </a:t>
            </a:r>
            <a:r>
              <a:rPr lang="en-US" sz="1400" b="1" dirty="0" err="1">
                <a:solidFill>
                  <a:schemeClr val="tx2"/>
                </a:solidFill>
              </a:rPr>
              <a:t>dokumentacijom</a:t>
            </a:r>
            <a:r>
              <a:rPr lang="en-US" sz="1400" b="1" dirty="0">
                <a:solidFill>
                  <a:schemeClr val="tx2"/>
                </a:solidFill>
              </a:rPr>
              <a:t> </a:t>
            </a:r>
            <a:r>
              <a:rPr lang="en-US" sz="1400" b="1" dirty="0" err="1">
                <a:solidFill>
                  <a:schemeClr val="tx2"/>
                </a:solidFill>
              </a:rPr>
              <a:t>potrebnom</a:t>
            </a:r>
            <a:r>
              <a:rPr lang="en-US" sz="1400" b="1" dirty="0">
                <a:solidFill>
                  <a:schemeClr val="tx2"/>
                </a:solidFill>
              </a:rPr>
              <a:t> za </a:t>
            </a:r>
            <a:r>
              <a:rPr lang="en-US" sz="1400" b="1" dirty="0" err="1">
                <a:solidFill>
                  <a:schemeClr val="tx2"/>
                </a:solidFill>
              </a:rPr>
              <a:t>prijavu</a:t>
            </a:r>
            <a:endParaRPr lang="en-US" sz="1400" b="1" dirty="0">
              <a:solidFill>
                <a:schemeClr val="tx2"/>
              </a:solidFill>
            </a:endParaRPr>
          </a:p>
          <a:p>
            <a:r>
              <a:rPr lang="en-US" sz="1400" dirty="0" err="1">
                <a:solidFill>
                  <a:schemeClr val="tx2"/>
                </a:solidFill>
              </a:rPr>
              <a:t>Izabrati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isključivo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matični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fakultet</a:t>
            </a:r>
            <a:r>
              <a:rPr lang="en-US" sz="1400" dirty="0">
                <a:solidFill>
                  <a:schemeClr val="tx2"/>
                </a:solidFill>
              </a:rPr>
              <a:t>/</a:t>
            </a:r>
            <a:r>
              <a:rPr lang="en-US" sz="1400" dirty="0" err="1">
                <a:solidFill>
                  <a:schemeClr val="tx2"/>
                </a:solidFill>
              </a:rPr>
              <a:t>institut</a:t>
            </a:r>
            <a:r>
              <a:rPr lang="en-US" sz="1400" dirty="0">
                <a:solidFill>
                  <a:schemeClr val="tx2"/>
                </a:solidFill>
              </a:rPr>
              <a:t> (</a:t>
            </a:r>
            <a:r>
              <a:rPr lang="en-US" sz="1400" dirty="0" err="1">
                <a:solidFill>
                  <a:schemeClr val="tx2"/>
                </a:solidFill>
              </a:rPr>
              <a:t>članicu</a:t>
            </a:r>
            <a:r>
              <a:rPr lang="en-US" sz="1400" dirty="0">
                <a:solidFill>
                  <a:schemeClr val="tx2"/>
                </a:solidFill>
              </a:rPr>
              <a:t> UNS-a) </a:t>
            </a:r>
            <a:r>
              <a:rPr lang="en-US" sz="1400" dirty="0" err="1">
                <a:solidFill>
                  <a:schemeClr val="tx2"/>
                </a:solidFill>
              </a:rPr>
              <a:t>na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kojem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kandidat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studira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ili</a:t>
            </a:r>
            <a:r>
              <a:rPr lang="en-US" sz="1400" dirty="0">
                <a:solidFill>
                  <a:schemeClr val="tx2"/>
                </a:solidFill>
              </a:rPr>
              <a:t> je </a:t>
            </a:r>
            <a:r>
              <a:rPr lang="en-US" sz="1400" dirty="0" err="1">
                <a:solidFill>
                  <a:schemeClr val="tx2"/>
                </a:solidFill>
              </a:rPr>
              <a:t>zaposlen</a:t>
            </a:r>
            <a:endParaRPr lang="en-US" sz="1400" dirty="0">
              <a:solidFill>
                <a:schemeClr val="tx2"/>
              </a:solidFill>
            </a:endParaRPr>
          </a:p>
          <a:p>
            <a:r>
              <a:rPr lang="en-US" sz="1400" dirty="0" err="1">
                <a:solidFill>
                  <a:schemeClr val="tx2"/>
                </a:solidFill>
              </a:rPr>
              <a:t>Proveriti</a:t>
            </a:r>
            <a:r>
              <a:rPr lang="en-US" sz="1400" dirty="0">
                <a:solidFill>
                  <a:schemeClr val="tx2"/>
                </a:solidFill>
              </a:rPr>
              <a:t> koji </a:t>
            </a:r>
            <a:r>
              <a:rPr lang="en-US" sz="1400" dirty="0" err="1">
                <a:solidFill>
                  <a:schemeClr val="tx2"/>
                </a:solidFill>
              </a:rPr>
              <a:t>Erazmus</a:t>
            </a:r>
            <a:r>
              <a:rPr lang="en-US" sz="1400" dirty="0">
                <a:solidFill>
                  <a:schemeClr val="tx2"/>
                </a:solidFill>
              </a:rPr>
              <a:t>+ KA103 </a:t>
            </a:r>
            <a:r>
              <a:rPr lang="en-US" sz="1400" dirty="0" err="1">
                <a:solidFill>
                  <a:schemeClr val="tx2"/>
                </a:solidFill>
              </a:rPr>
              <a:t>partneri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su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na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raspolaganju</a:t>
            </a:r>
            <a:r>
              <a:rPr lang="en-US" sz="1400" dirty="0">
                <a:solidFill>
                  <a:schemeClr val="tx2"/>
                </a:solidFill>
              </a:rPr>
              <a:t> za </a:t>
            </a:r>
            <a:r>
              <a:rPr lang="en-US" sz="1400" dirty="0" err="1">
                <a:solidFill>
                  <a:schemeClr val="tx2"/>
                </a:solidFill>
              </a:rPr>
              <a:t>odlaznu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mobilnost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na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nivou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članice</a:t>
            </a:r>
            <a:r>
              <a:rPr lang="en-US" sz="1400" dirty="0">
                <a:solidFill>
                  <a:schemeClr val="tx2"/>
                </a:solidFill>
              </a:rPr>
              <a:t> UNS-a</a:t>
            </a:r>
          </a:p>
          <a:p>
            <a:r>
              <a:rPr lang="en-US" sz="1400" dirty="0" err="1">
                <a:solidFill>
                  <a:schemeClr val="tx2"/>
                </a:solidFill>
              </a:rPr>
              <a:t>Utvrditi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kvalifikovanost</a:t>
            </a:r>
            <a:r>
              <a:rPr lang="en-US" sz="1400" dirty="0">
                <a:solidFill>
                  <a:schemeClr val="tx2"/>
                </a:solidFill>
              </a:rPr>
              <a:t> za </a:t>
            </a:r>
            <a:r>
              <a:rPr lang="en-US" sz="1400" dirty="0" err="1">
                <a:solidFill>
                  <a:schemeClr val="tx2"/>
                </a:solidFill>
              </a:rPr>
              <a:t>prijavljivanje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na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odabranom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Erazmus</a:t>
            </a:r>
            <a:r>
              <a:rPr lang="en-US" sz="1400" dirty="0">
                <a:solidFill>
                  <a:schemeClr val="tx2"/>
                </a:solidFill>
              </a:rPr>
              <a:t>+ </a:t>
            </a:r>
            <a:r>
              <a:rPr lang="en-US" sz="1400" dirty="0" err="1">
                <a:solidFill>
                  <a:schemeClr val="tx2"/>
                </a:solidFill>
              </a:rPr>
              <a:t>partneru</a:t>
            </a:r>
            <a:r>
              <a:rPr lang="en-US" sz="1400" dirty="0">
                <a:solidFill>
                  <a:schemeClr val="tx2"/>
                </a:solidFill>
              </a:rPr>
              <a:t> (</a:t>
            </a:r>
            <a:r>
              <a:rPr lang="en-US" sz="1400" dirty="0" err="1">
                <a:solidFill>
                  <a:schemeClr val="tx2"/>
                </a:solidFill>
              </a:rPr>
              <a:t>kategorija</a:t>
            </a:r>
            <a:r>
              <a:rPr lang="en-US" sz="1400" dirty="0">
                <a:solidFill>
                  <a:schemeClr val="tx2"/>
                </a:solidFill>
              </a:rPr>
              <a:t>, oblast, </a:t>
            </a:r>
            <a:r>
              <a:rPr lang="en-US" sz="1400" dirty="0" err="1">
                <a:solidFill>
                  <a:schemeClr val="tx2"/>
                </a:solidFill>
              </a:rPr>
              <a:t>nivo</a:t>
            </a:r>
            <a:r>
              <a:rPr lang="en-US" sz="1400" dirty="0">
                <a:solidFill>
                  <a:schemeClr val="tx2"/>
                </a:solidFill>
              </a:rPr>
              <a:t>)</a:t>
            </a:r>
          </a:p>
          <a:p>
            <a:r>
              <a:rPr lang="en-US" sz="1400" dirty="0" err="1">
                <a:solidFill>
                  <a:schemeClr val="tx2"/>
                </a:solidFill>
              </a:rPr>
              <a:t>Proveriti</a:t>
            </a:r>
            <a:r>
              <a:rPr lang="en-US" sz="1400" dirty="0">
                <a:solidFill>
                  <a:schemeClr val="tx2"/>
                </a:solidFill>
              </a:rPr>
              <a:t> da li </a:t>
            </a:r>
            <a:r>
              <a:rPr lang="en-US" sz="1400" dirty="0" err="1">
                <a:solidFill>
                  <a:schemeClr val="tx2"/>
                </a:solidFill>
              </a:rPr>
              <a:t>uz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redovnu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prijavnu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dokumentaciju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postoje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posebni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zahtevi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Erazmus</a:t>
            </a:r>
            <a:r>
              <a:rPr lang="en-US" sz="1400" dirty="0">
                <a:solidFill>
                  <a:schemeClr val="tx2"/>
                </a:solidFill>
              </a:rPr>
              <a:t>+ </a:t>
            </a:r>
            <a:r>
              <a:rPr lang="en-US" sz="1400" dirty="0" err="1">
                <a:solidFill>
                  <a:schemeClr val="tx2"/>
                </a:solidFill>
              </a:rPr>
              <a:t>partnera</a:t>
            </a:r>
            <a:endParaRPr lang="en-US" sz="1400" dirty="0">
              <a:solidFill>
                <a:schemeClr val="tx2"/>
              </a:solidFill>
            </a:endParaRPr>
          </a:p>
          <a:p>
            <a:r>
              <a:rPr lang="en-US" sz="1400" b="1" dirty="0" err="1">
                <a:solidFill>
                  <a:schemeClr val="tx2"/>
                </a:solidFill>
              </a:rPr>
              <a:t>Pročitati</a:t>
            </a:r>
            <a:r>
              <a:rPr lang="en-US" sz="1400" b="1" dirty="0">
                <a:solidFill>
                  <a:schemeClr val="tx2"/>
                </a:solidFill>
              </a:rPr>
              <a:t> </a:t>
            </a:r>
            <a:r>
              <a:rPr lang="en-US" sz="1400" b="1" dirty="0" err="1">
                <a:solidFill>
                  <a:schemeClr val="tx2"/>
                </a:solidFill>
              </a:rPr>
              <a:t>Pravilnik</a:t>
            </a:r>
            <a:r>
              <a:rPr lang="en-US" sz="1400" b="1" dirty="0">
                <a:solidFill>
                  <a:schemeClr val="tx2"/>
                </a:solidFill>
              </a:rPr>
              <a:t> UNS-a </a:t>
            </a:r>
            <a:r>
              <a:rPr lang="en-US" sz="1400" b="1" dirty="0" err="1">
                <a:solidFill>
                  <a:schemeClr val="tx2"/>
                </a:solidFill>
              </a:rPr>
              <a:t>i</a:t>
            </a:r>
            <a:r>
              <a:rPr lang="en-US" sz="1400" b="1" dirty="0">
                <a:solidFill>
                  <a:schemeClr val="tx2"/>
                </a:solidFill>
              </a:rPr>
              <a:t> </a:t>
            </a:r>
            <a:r>
              <a:rPr lang="en-US" sz="1400" b="1" dirty="0" err="1">
                <a:solidFill>
                  <a:schemeClr val="tx2"/>
                </a:solidFill>
              </a:rPr>
              <a:t>upoznati</a:t>
            </a:r>
            <a:r>
              <a:rPr lang="en-US" sz="1400" b="1" dirty="0">
                <a:solidFill>
                  <a:schemeClr val="tx2"/>
                </a:solidFill>
              </a:rPr>
              <a:t> se </a:t>
            </a:r>
            <a:r>
              <a:rPr lang="en-US" sz="1400" b="1" dirty="0" err="1">
                <a:solidFill>
                  <a:schemeClr val="tx2"/>
                </a:solidFill>
              </a:rPr>
              <a:t>sa</a:t>
            </a:r>
            <a:r>
              <a:rPr lang="en-US" sz="1400" b="1" dirty="0">
                <a:solidFill>
                  <a:schemeClr val="tx2"/>
                </a:solidFill>
              </a:rPr>
              <a:t> </a:t>
            </a:r>
            <a:r>
              <a:rPr lang="en-US" sz="1400" b="1" dirty="0" err="1">
                <a:solidFill>
                  <a:schemeClr val="tx2"/>
                </a:solidFill>
              </a:rPr>
              <a:t>kriterijumima</a:t>
            </a:r>
            <a:r>
              <a:rPr lang="en-US" sz="1400" b="1" dirty="0">
                <a:solidFill>
                  <a:schemeClr val="tx2"/>
                </a:solidFill>
              </a:rPr>
              <a:t> za </a:t>
            </a:r>
            <a:r>
              <a:rPr lang="en-US" sz="1400" b="1" dirty="0" err="1">
                <a:solidFill>
                  <a:schemeClr val="tx2"/>
                </a:solidFill>
              </a:rPr>
              <a:t>bodovanje</a:t>
            </a:r>
            <a:r>
              <a:rPr lang="en-US" sz="1400" b="1" dirty="0">
                <a:solidFill>
                  <a:schemeClr val="tx2"/>
                </a:solidFill>
              </a:rPr>
              <a:t> </a:t>
            </a:r>
            <a:r>
              <a:rPr lang="en-US" sz="1400" b="1" dirty="0" err="1">
                <a:solidFill>
                  <a:schemeClr val="tx2"/>
                </a:solidFill>
              </a:rPr>
              <a:t>i</a:t>
            </a:r>
            <a:r>
              <a:rPr lang="en-US" sz="1400" b="1" dirty="0">
                <a:solidFill>
                  <a:schemeClr val="tx2"/>
                </a:solidFill>
              </a:rPr>
              <a:t> </a:t>
            </a:r>
            <a:r>
              <a:rPr lang="en-US" sz="1400" b="1" dirty="0" err="1">
                <a:solidFill>
                  <a:schemeClr val="tx2"/>
                </a:solidFill>
              </a:rPr>
              <a:t>rangiranje</a:t>
            </a:r>
            <a:endParaRPr lang="en-US" sz="1400" b="1" dirty="0">
              <a:solidFill>
                <a:schemeClr val="tx2"/>
              </a:solidFill>
            </a:endParaRPr>
          </a:p>
          <a:p>
            <a:r>
              <a:rPr lang="en-US" sz="1400" b="1" dirty="0" err="1">
                <a:solidFill>
                  <a:schemeClr val="tx2"/>
                </a:solidFill>
              </a:rPr>
              <a:t>Pripremiti</a:t>
            </a:r>
            <a:r>
              <a:rPr lang="en-US" sz="1400" b="1" dirty="0">
                <a:solidFill>
                  <a:schemeClr val="tx2"/>
                </a:solidFill>
              </a:rPr>
              <a:t> </a:t>
            </a:r>
            <a:r>
              <a:rPr lang="en-US" sz="1400" b="1" dirty="0" err="1">
                <a:solidFill>
                  <a:schemeClr val="tx2"/>
                </a:solidFill>
              </a:rPr>
              <a:t>kompletnu</a:t>
            </a:r>
            <a:r>
              <a:rPr lang="en-US" sz="1400" b="1" dirty="0">
                <a:solidFill>
                  <a:schemeClr val="tx2"/>
                </a:solidFill>
              </a:rPr>
              <a:t> </a:t>
            </a:r>
            <a:r>
              <a:rPr lang="en-US" sz="1400" b="1" dirty="0" err="1">
                <a:solidFill>
                  <a:schemeClr val="tx2"/>
                </a:solidFill>
              </a:rPr>
              <a:t>dokumentaciju</a:t>
            </a:r>
            <a:r>
              <a:rPr lang="en-US" sz="1400" b="1" dirty="0">
                <a:solidFill>
                  <a:schemeClr val="tx2"/>
                </a:solidFill>
              </a:rPr>
              <a:t> </a:t>
            </a:r>
            <a:r>
              <a:rPr lang="en-US" sz="1400" b="1" dirty="0" err="1">
                <a:solidFill>
                  <a:schemeClr val="tx2"/>
                </a:solidFill>
              </a:rPr>
              <a:t>i</a:t>
            </a:r>
            <a:r>
              <a:rPr lang="en-US" sz="1400" b="1" dirty="0">
                <a:solidFill>
                  <a:schemeClr val="tx2"/>
                </a:solidFill>
              </a:rPr>
              <a:t> </a:t>
            </a:r>
            <a:r>
              <a:rPr lang="en-US" sz="1400" b="1" dirty="0" err="1">
                <a:solidFill>
                  <a:schemeClr val="tx2"/>
                </a:solidFill>
              </a:rPr>
              <a:t>dostaviti</a:t>
            </a:r>
            <a:r>
              <a:rPr lang="en-US" sz="1400" b="1" dirty="0">
                <a:solidFill>
                  <a:schemeClr val="tx2"/>
                </a:solidFill>
              </a:rPr>
              <a:t> </a:t>
            </a:r>
            <a:r>
              <a:rPr lang="en-US" sz="1400" b="1" dirty="0" err="1">
                <a:solidFill>
                  <a:schemeClr val="tx2"/>
                </a:solidFill>
              </a:rPr>
              <a:t>prijavu</a:t>
            </a:r>
            <a:r>
              <a:rPr lang="en-US" sz="1400" b="1" dirty="0">
                <a:solidFill>
                  <a:schemeClr val="tx2"/>
                </a:solidFill>
              </a:rPr>
              <a:t> </a:t>
            </a:r>
            <a:r>
              <a:rPr lang="en-US" sz="1400" b="1" dirty="0" err="1">
                <a:solidFill>
                  <a:schemeClr val="tx2"/>
                </a:solidFill>
              </a:rPr>
              <a:t>Erazmus</a:t>
            </a:r>
            <a:r>
              <a:rPr lang="en-US" sz="1400" b="1" dirty="0">
                <a:solidFill>
                  <a:schemeClr val="tx2"/>
                </a:solidFill>
              </a:rPr>
              <a:t>+ </a:t>
            </a:r>
            <a:r>
              <a:rPr lang="en-US" sz="1400" b="1" dirty="0" err="1">
                <a:solidFill>
                  <a:schemeClr val="tx2"/>
                </a:solidFill>
              </a:rPr>
              <a:t>koordinatoru</a:t>
            </a:r>
            <a:r>
              <a:rPr lang="en-US" sz="1400" b="1" dirty="0">
                <a:solidFill>
                  <a:schemeClr val="tx2"/>
                </a:solidFill>
              </a:rPr>
              <a:t> </a:t>
            </a:r>
            <a:r>
              <a:rPr lang="en-US" sz="1400" b="1" dirty="0" err="1">
                <a:solidFill>
                  <a:schemeClr val="tx2"/>
                </a:solidFill>
              </a:rPr>
              <a:t>članice</a:t>
            </a:r>
            <a:r>
              <a:rPr lang="en-US" sz="1400" b="1" dirty="0">
                <a:solidFill>
                  <a:schemeClr val="tx2"/>
                </a:solidFill>
              </a:rPr>
              <a:t> UNS-a</a:t>
            </a:r>
          </a:p>
          <a:p>
            <a:pPr marL="0" indent="0">
              <a:buNone/>
            </a:pPr>
            <a:endParaRPr lang="sr-Latn-RS" sz="14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1400" b="1" dirty="0">
                <a:solidFill>
                  <a:schemeClr val="tx2"/>
                </a:solidFill>
              </a:rPr>
              <a:t>KOME SE </a:t>
            </a:r>
            <a:r>
              <a:rPr lang="en-US" sz="1400" b="1" dirty="0" err="1">
                <a:solidFill>
                  <a:schemeClr val="tx2"/>
                </a:solidFill>
              </a:rPr>
              <a:t>ŠALjE</a:t>
            </a:r>
            <a:r>
              <a:rPr lang="en-US" sz="1400" b="1" dirty="0">
                <a:solidFill>
                  <a:schemeClr val="tx2"/>
                </a:solidFill>
              </a:rPr>
              <a:t> PRIJAVA:</a:t>
            </a:r>
          </a:p>
          <a:p>
            <a:r>
              <a:rPr lang="en-US" sz="1400" dirty="0" err="1">
                <a:solidFill>
                  <a:schemeClr val="tx2"/>
                </a:solidFill>
              </a:rPr>
              <a:t>Prijava</a:t>
            </a:r>
            <a:r>
              <a:rPr lang="en-US" sz="1400" dirty="0">
                <a:solidFill>
                  <a:schemeClr val="tx2"/>
                </a:solidFill>
              </a:rPr>
              <a:t> (</a:t>
            </a:r>
            <a:r>
              <a:rPr lang="en-US" sz="1400" dirty="0" err="1">
                <a:solidFill>
                  <a:schemeClr val="tx2"/>
                </a:solidFill>
              </a:rPr>
              <a:t>dokumenta</a:t>
            </a:r>
            <a:r>
              <a:rPr lang="en-US" sz="1400" dirty="0">
                <a:solidFill>
                  <a:schemeClr val="tx2"/>
                </a:solidFill>
              </a:rPr>
              <a:t> u pdf-u) </a:t>
            </a:r>
            <a:r>
              <a:rPr lang="en-US" sz="1400" dirty="0" err="1">
                <a:solidFill>
                  <a:schemeClr val="tx2"/>
                </a:solidFill>
              </a:rPr>
              <a:t>šalje</a:t>
            </a:r>
            <a:r>
              <a:rPr lang="en-US" sz="1400" dirty="0">
                <a:solidFill>
                  <a:schemeClr val="tx2"/>
                </a:solidFill>
              </a:rPr>
              <a:t> se </a:t>
            </a:r>
            <a:r>
              <a:rPr lang="en-US" sz="1400" dirty="0" err="1">
                <a:solidFill>
                  <a:schemeClr val="tx2"/>
                </a:solidFill>
              </a:rPr>
              <a:t>Erazmus</a:t>
            </a:r>
            <a:r>
              <a:rPr lang="en-US" sz="1400" dirty="0">
                <a:solidFill>
                  <a:schemeClr val="tx2"/>
                </a:solidFill>
              </a:rPr>
              <a:t>+ </a:t>
            </a:r>
            <a:r>
              <a:rPr lang="en-US" sz="1400" dirty="0" err="1">
                <a:solidFill>
                  <a:schemeClr val="tx2"/>
                </a:solidFill>
              </a:rPr>
              <a:t>administrativnom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koordinatoru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članice</a:t>
            </a:r>
            <a:r>
              <a:rPr lang="en-US" sz="1400" dirty="0">
                <a:solidFill>
                  <a:schemeClr val="tx2"/>
                </a:solidFill>
              </a:rPr>
              <a:t> UNS-a </a:t>
            </a:r>
            <a:r>
              <a:rPr lang="en-US" sz="1400" dirty="0" err="1">
                <a:solidFill>
                  <a:schemeClr val="tx2"/>
                </a:solidFill>
              </a:rPr>
              <a:t>na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kojem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kandidat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studira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ili</a:t>
            </a:r>
            <a:r>
              <a:rPr lang="en-US" sz="1400" dirty="0">
                <a:solidFill>
                  <a:schemeClr val="tx2"/>
                </a:solidFill>
              </a:rPr>
              <a:t> je </a:t>
            </a:r>
            <a:r>
              <a:rPr lang="en-US" sz="1400" dirty="0" err="1">
                <a:solidFill>
                  <a:schemeClr val="tx2"/>
                </a:solidFill>
              </a:rPr>
              <a:t>zaposlen</a:t>
            </a:r>
            <a:r>
              <a:rPr lang="en-US" sz="1400" dirty="0">
                <a:solidFill>
                  <a:schemeClr val="tx2"/>
                </a:solidFill>
              </a:rPr>
              <a:t> (</a:t>
            </a:r>
            <a:r>
              <a:rPr lang="sr-Latn-RS" sz="1400" dirty="0">
                <a:solidFill>
                  <a:schemeClr val="tx2"/>
                </a:solidFill>
              </a:rPr>
              <a:t>za PMF: </a:t>
            </a:r>
            <a:r>
              <a:rPr lang="sr-Latn-RS" sz="1400" dirty="0">
                <a:solidFill>
                  <a:schemeClr val="tx2"/>
                </a:solidFill>
                <a:hlinkClick r:id="rId2"/>
              </a:rPr>
              <a:t>erasmus@pmf.uns.ac.rs</a:t>
            </a:r>
            <a:r>
              <a:rPr lang="sr-Latn-RS" sz="1400" dirty="0">
                <a:solidFill>
                  <a:schemeClr val="tx2"/>
                </a:solidFill>
              </a:rPr>
              <a:t>)</a:t>
            </a:r>
            <a:endParaRPr lang="en-US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3334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18873D23-2DCF-4B31-A009-95721C06E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13EF075-D4EF-4929-ADBC-91B27DA19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AA26DFA-AAB2-4973-9C17-16D587C7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3F407F11-7321-4BF6-8536-CCE8E3424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6AC5DCC-C3CC-4FD5-AD4E-13A1BE5F7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4BBCC2F4-EFA7-4AF4-B538-AC4022D90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2A9D1364-B6A3-44CB-9FBA-C528F0CE9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7073AAC-414A-434D-9B50-0BFA7F3D7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43013"/>
            <a:ext cx="3855720" cy="4371974"/>
          </a:xfrm>
        </p:spPr>
        <p:txBody>
          <a:bodyPr>
            <a:normAutofit/>
          </a:bodyPr>
          <a:lstStyle/>
          <a:p>
            <a:r>
              <a:rPr kumimoji="0" lang="en-US" sz="33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DOKUMENTACIJA ZA PRIJAVU</a:t>
            </a:r>
            <a:endParaRPr lang="en-US" sz="3300">
              <a:solidFill>
                <a:schemeClr val="tx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BEB994-17AB-48A3-A84F-4150013973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5811" y="804672"/>
            <a:ext cx="6177613" cy="5230368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sr-Latn-RS" b="1" dirty="0">
                <a:solidFill>
                  <a:schemeClr val="tx2"/>
                </a:solidFill>
                <a:hlinkClick r:id="rId2"/>
              </a:rPr>
              <a:t>STUDENTI</a:t>
            </a:r>
            <a:endParaRPr lang="sr-Latn-RS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sr-Latn-RS" b="1" dirty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sr-Latn-RS" b="1" dirty="0">
                <a:solidFill>
                  <a:schemeClr val="tx2"/>
                </a:solidFill>
                <a:hlinkClick r:id="rId3"/>
              </a:rPr>
              <a:t>NASTAVNO OSOBLJE</a:t>
            </a:r>
            <a:endParaRPr lang="sr-Latn-RS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sr-Latn-RS" b="1" dirty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sr-Latn-RS" b="1" dirty="0">
                <a:solidFill>
                  <a:schemeClr val="tx2"/>
                </a:solidFill>
                <a:hlinkClick r:id="rId4"/>
              </a:rPr>
              <a:t>NENASTAVNO OSOBLJE</a:t>
            </a:r>
            <a:endParaRPr lang="en-US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3708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Rectangle 49">
            <a:extLst>
              <a:ext uri="{FF2B5EF4-FFF2-40B4-BE49-F238E27FC236}">
                <a16:creationId xmlns:a16="http://schemas.microsoft.com/office/drawing/2014/main" id="{889C5E17-24D0-4696-A3C5-A2261FB455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6929B58F-2358-44CC-ACE5-EF1BD3C6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4FC688-0AA2-447D-A6FB-4E705738B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1243013"/>
            <a:ext cx="3855720" cy="4371974"/>
          </a:xfrm>
        </p:spPr>
        <p:txBody>
          <a:bodyPr>
            <a:normAutofit/>
          </a:bodyPr>
          <a:lstStyle/>
          <a:p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KRITERIJUMI ZA BODOVANJE</a:t>
            </a:r>
            <a:endParaRPr lang="en-US" sz="3600">
              <a:solidFill>
                <a:schemeClr val="tx2"/>
              </a:solidFill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09DA5303-A1AF-4830-806C-51FCD9618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97348" y="5285"/>
            <a:ext cx="7294653" cy="6858000"/>
            <a:chOff x="4897348" y="-5799"/>
            <a:chExt cx="7294653" cy="6858000"/>
          </a:xfrm>
        </p:grpSpPr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4FAAA8C8-4EB7-45F1-BF24-3EF0F4DC4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97348" y="-5798"/>
              <a:ext cx="7294652" cy="6857999"/>
            </a:xfrm>
            <a:custGeom>
              <a:avLst/>
              <a:gdLst>
                <a:gd name="connsiteX0" fmla="*/ 7294652 w 7294652"/>
                <a:gd name="connsiteY0" fmla="*/ 6063030 h 6857999"/>
                <a:gd name="connsiteX1" fmla="*/ 7294652 w 7294652"/>
                <a:gd name="connsiteY1" fmla="*/ 6857999 h 6857999"/>
                <a:gd name="connsiteX2" fmla="*/ 6248575 w 7294652"/>
                <a:gd name="connsiteY2" fmla="*/ 6857999 h 6857999"/>
                <a:gd name="connsiteX3" fmla="*/ 6477898 w 7294652"/>
                <a:gd name="connsiteY3" fmla="*/ 6700973 h 6857999"/>
                <a:gd name="connsiteX4" fmla="*/ 6647884 w 7294652"/>
                <a:gd name="connsiteY4" fmla="*/ 6572752 h 6857999"/>
                <a:gd name="connsiteX5" fmla="*/ 6817698 w 7294652"/>
                <a:gd name="connsiteY5" fmla="*/ 6440235 h 6857999"/>
                <a:gd name="connsiteX6" fmla="*/ 7161451 w 7294652"/>
                <a:gd name="connsiteY6" fmla="*/ 6165232 h 6857999"/>
                <a:gd name="connsiteX7" fmla="*/ 1673436 w 7294652"/>
                <a:gd name="connsiteY7" fmla="*/ 0 h 6857999"/>
                <a:gd name="connsiteX8" fmla="*/ 2394951 w 7294652"/>
                <a:gd name="connsiteY8" fmla="*/ 0 h 6857999"/>
                <a:gd name="connsiteX9" fmla="*/ 2244659 w 7294652"/>
                <a:gd name="connsiteY9" fmla="*/ 100763 h 6857999"/>
                <a:gd name="connsiteX10" fmla="*/ 1743903 w 7294652"/>
                <a:gd name="connsiteY10" fmla="*/ 498975 h 6857999"/>
                <a:gd name="connsiteX11" fmla="*/ 1163821 w 7294652"/>
                <a:gd name="connsiteY11" fmla="*/ 1121514 h 6857999"/>
                <a:gd name="connsiteX12" fmla="*/ 704911 w 7294652"/>
                <a:gd name="connsiteY12" fmla="*/ 1837036 h 6857999"/>
                <a:gd name="connsiteX13" fmla="*/ 393472 w 7294652"/>
                <a:gd name="connsiteY13" fmla="*/ 2627669 h 6857999"/>
                <a:gd name="connsiteX14" fmla="*/ 280032 w 7294652"/>
                <a:gd name="connsiteY14" fmla="*/ 3472097 h 6857999"/>
                <a:gd name="connsiteX15" fmla="*/ 327813 w 7294652"/>
                <a:gd name="connsiteY15" fmla="*/ 3884602 h 6857999"/>
                <a:gd name="connsiteX16" fmla="*/ 469096 w 7294652"/>
                <a:gd name="connsiteY16" fmla="*/ 4270809 h 6857999"/>
                <a:gd name="connsiteX17" fmla="*/ 567581 w 7294652"/>
                <a:gd name="connsiteY17" fmla="*/ 4452482 h 6857999"/>
                <a:gd name="connsiteX18" fmla="*/ 680677 w 7294652"/>
                <a:gd name="connsiteY18" fmla="*/ 4628484 h 6857999"/>
                <a:gd name="connsiteX19" fmla="*/ 941928 w 7294652"/>
                <a:gd name="connsiteY19" fmla="*/ 4968628 h 6857999"/>
                <a:gd name="connsiteX20" fmla="*/ 1224665 w 7294652"/>
                <a:gd name="connsiteY20" fmla="*/ 5311349 h 6857999"/>
                <a:gd name="connsiteX21" fmla="*/ 1365259 w 7294652"/>
                <a:gd name="connsiteY21" fmla="*/ 5490273 h 6857999"/>
                <a:gd name="connsiteX22" fmla="*/ 1432808 w 7294652"/>
                <a:gd name="connsiteY22" fmla="*/ 5577931 h 6857999"/>
                <a:gd name="connsiteX23" fmla="*/ 1498980 w 7294652"/>
                <a:gd name="connsiteY23" fmla="*/ 5662148 h 6857999"/>
                <a:gd name="connsiteX24" fmla="*/ 2067548 w 7294652"/>
                <a:gd name="connsiteY24" fmla="*/ 6283312 h 6857999"/>
                <a:gd name="connsiteX25" fmla="*/ 2369879 w 7294652"/>
                <a:gd name="connsiteY25" fmla="*/ 6562782 h 6857999"/>
                <a:gd name="connsiteX26" fmla="*/ 2686645 w 7294652"/>
                <a:gd name="connsiteY26" fmla="*/ 6820598 h 6857999"/>
                <a:gd name="connsiteX27" fmla="*/ 2738907 w 7294652"/>
                <a:gd name="connsiteY27" fmla="*/ 6857999 h 6857999"/>
                <a:gd name="connsiteX28" fmla="*/ 1731787 w 7294652"/>
                <a:gd name="connsiteY28" fmla="*/ 6857999 h 6857999"/>
                <a:gd name="connsiteX29" fmla="*/ 1607949 w 7294652"/>
                <a:gd name="connsiteY29" fmla="*/ 6732770 h 6857999"/>
                <a:gd name="connsiteX30" fmla="*/ 1309057 w 7294652"/>
                <a:gd name="connsiteY30" fmla="*/ 6370109 h 6857999"/>
                <a:gd name="connsiteX31" fmla="*/ 1048147 w 7294652"/>
                <a:gd name="connsiteY31" fmla="*/ 5986138 h 6857999"/>
                <a:gd name="connsiteX32" fmla="*/ 987131 w 7294652"/>
                <a:gd name="connsiteY32" fmla="*/ 5888512 h 6857999"/>
                <a:gd name="connsiteX33" fmla="*/ 928866 w 7294652"/>
                <a:gd name="connsiteY33" fmla="*/ 5793463 h 6857999"/>
                <a:gd name="connsiteX34" fmla="*/ 813708 w 7294652"/>
                <a:gd name="connsiteY34" fmla="*/ 5609556 h 6857999"/>
                <a:gd name="connsiteX35" fmla="*/ 574972 w 7294652"/>
                <a:gd name="connsiteY35" fmla="*/ 5231598 h 6857999"/>
                <a:gd name="connsiteX36" fmla="*/ 342424 w 7294652"/>
                <a:gd name="connsiteY36" fmla="*/ 4834048 h 6857999"/>
                <a:gd name="connsiteX37" fmla="*/ 237579 w 7294652"/>
                <a:gd name="connsiteY37" fmla="*/ 4623500 h 6857999"/>
                <a:gd name="connsiteX38" fmla="*/ 148373 w 7294652"/>
                <a:gd name="connsiteY38" fmla="*/ 4404356 h 6857999"/>
                <a:gd name="connsiteX39" fmla="*/ 79623 w 7294652"/>
                <a:gd name="connsiteY39" fmla="*/ 4175762 h 6857999"/>
                <a:gd name="connsiteX40" fmla="*/ 54185 w 7294652"/>
                <a:gd name="connsiteY40" fmla="*/ 4059229 h 6857999"/>
                <a:gd name="connsiteX41" fmla="*/ 43013 w 7294652"/>
                <a:gd name="connsiteY41" fmla="*/ 4000790 h 6857999"/>
                <a:gd name="connsiteX42" fmla="*/ 33734 w 7294652"/>
                <a:gd name="connsiteY42" fmla="*/ 3942180 h 6857999"/>
                <a:gd name="connsiteX43" fmla="*/ 45 w 7294652"/>
                <a:gd name="connsiteY43" fmla="*/ 3472097 h 6857999"/>
                <a:gd name="connsiteX44" fmla="*/ 95436 w 7294652"/>
                <a:gd name="connsiteY44" fmla="*/ 2557372 h 6857999"/>
                <a:gd name="connsiteX45" fmla="*/ 382126 w 7294652"/>
                <a:gd name="connsiteY45" fmla="*/ 1680799 h 6857999"/>
                <a:gd name="connsiteX46" fmla="*/ 1457043 w 7294652"/>
                <a:gd name="connsiteY46" fmla="*/ 192176 h 6857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7294652" h="6857999">
                  <a:moveTo>
                    <a:pt x="7294652" y="6063030"/>
                  </a:moveTo>
                  <a:lnTo>
                    <a:pt x="7294652" y="6857999"/>
                  </a:lnTo>
                  <a:lnTo>
                    <a:pt x="6248575" y="6857999"/>
                  </a:lnTo>
                  <a:lnTo>
                    <a:pt x="6477898" y="6700973"/>
                  </a:lnTo>
                  <a:cubicBezTo>
                    <a:pt x="6534790" y="6659378"/>
                    <a:pt x="6591336" y="6616237"/>
                    <a:pt x="6647884" y="6572752"/>
                  </a:cubicBezTo>
                  <a:cubicBezTo>
                    <a:pt x="6704432" y="6529268"/>
                    <a:pt x="6761151" y="6485095"/>
                    <a:pt x="6817698" y="6440235"/>
                  </a:cubicBezTo>
                  <a:lnTo>
                    <a:pt x="7161451" y="6165232"/>
                  </a:lnTo>
                  <a:close/>
                  <a:moveTo>
                    <a:pt x="1673436" y="0"/>
                  </a:moveTo>
                  <a:lnTo>
                    <a:pt x="2394951" y="0"/>
                  </a:lnTo>
                  <a:lnTo>
                    <a:pt x="2244659" y="100763"/>
                  </a:lnTo>
                  <a:cubicBezTo>
                    <a:pt x="2071051" y="224086"/>
                    <a:pt x="1903860" y="356975"/>
                    <a:pt x="1743903" y="498975"/>
                  </a:cubicBezTo>
                  <a:cubicBezTo>
                    <a:pt x="1533218" y="689638"/>
                    <a:pt x="1339146" y="897902"/>
                    <a:pt x="1163821" y="1121514"/>
                  </a:cubicBezTo>
                  <a:cubicBezTo>
                    <a:pt x="988284" y="1344764"/>
                    <a:pt x="834608" y="1584376"/>
                    <a:pt x="704911" y="1837036"/>
                  </a:cubicBezTo>
                  <a:cubicBezTo>
                    <a:pt x="573950" y="2089059"/>
                    <a:pt x="469577" y="2354041"/>
                    <a:pt x="393472" y="2627669"/>
                  </a:cubicBezTo>
                  <a:cubicBezTo>
                    <a:pt x="318269" y="2902842"/>
                    <a:pt x="280119" y="3186833"/>
                    <a:pt x="280032" y="3472097"/>
                  </a:cubicBezTo>
                  <a:cubicBezTo>
                    <a:pt x="280349" y="3610956"/>
                    <a:pt x="296380" y="3749334"/>
                    <a:pt x="327813" y="3884602"/>
                  </a:cubicBezTo>
                  <a:cubicBezTo>
                    <a:pt x="360878" y="4018046"/>
                    <a:pt x="408244" y="4147540"/>
                    <a:pt x="469096" y="4270809"/>
                  </a:cubicBezTo>
                  <a:cubicBezTo>
                    <a:pt x="499175" y="4332511"/>
                    <a:pt x="532347" y="4393012"/>
                    <a:pt x="567581" y="4452482"/>
                  </a:cubicBezTo>
                  <a:cubicBezTo>
                    <a:pt x="602815" y="4511953"/>
                    <a:pt x="641144" y="4570562"/>
                    <a:pt x="680677" y="4628484"/>
                  </a:cubicBezTo>
                  <a:cubicBezTo>
                    <a:pt x="760771" y="4743985"/>
                    <a:pt x="849802" y="4856048"/>
                    <a:pt x="941928" y="4968628"/>
                  </a:cubicBezTo>
                  <a:cubicBezTo>
                    <a:pt x="1034055" y="5081206"/>
                    <a:pt x="1130994" y="5193958"/>
                    <a:pt x="1224665" y="5311349"/>
                  </a:cubicBezTo>
                  <a:cubicBezTo>
                    <a:pt x="1271987" y="5369787"/>
                    <a:pt x="1318853" y="5429429"/>
                    <a:pt x="1365259" y="5490273"/>
                  </a:cubicBezTo>
                  <a:lnTo>
                    <a:pt x="1432808" y="5577931"/>
                  </a:lnTo>
                  <a:cubicBezTo>
                    <a:pt x="1454979" y="5605947"/>
                    <a:pt x="1476121" y="5634821"/>
                    <a:pt x="1498980" y="5662148"/>
                  </a:cubicBezTo>
                  <a:cubicBezTo>
                    <a:pt x="1676323" y="5880038"/>
                    <a:pt x="1866158" y="6087441"/>
                    <a:pt x="2067548" y="6283312"/>
                  </a:cubicBezTo>
                  <a:cubicBezTo>
                    <a:pt x="2166203" y="6379907"/>
                    <a:pt x="2266974" y="6473064"/>
                    <a:pt x="2369879" y="6562782"/>
                  </a:cubicBezTo>
                  <a:cubicBezTo>
                    <a:pt x="2473005" y="6652331"/>
                    <a:pt x="2577677" y="6738957"/>
                    <a:pt x="2686645" y="6820598"/>
                  </a:cubicBezTo>
                  <a:lnTo>
                    <a:pt x="2738907" y="6857999"/>
                  </a:lnTo>
                  <a:lnTo>
                    <a:pt x="1731787" y="6857999"/>
                  </a:lnTo>
                  <a:lnTo>
                    <a:pt x="1607949" y="6732770"/>
                  </a:lnTo>
                  <a:cubicBezTo>
                    <a:pt x="1501232" y="6617903"/>
                    <a:pt x="1401421" y="6496799"/>
                    <a:pt x="1309057" y="6370109"/>
                  </a:cubicBezTo>
                  <a:cubicBezTo>
                    <a:pt x="1217103" y="6244469"/>
                    <a:pt x="1129618" y="6116590"/>
                    <a:pt x="1048147" y="5986138"/>
                  </a:cubicBezTo>
                  <a:cubicBezTo>
                    <a:pt x="1027179" y="5953825"/>
                    <a:pt x="1007414" y="5920996"/>
                    <a:pt x="987131" y="5888512"/>
                  </a:cubicBezTo>
                  <a:lnTo>
                    <a:pt x="928866" y="5793463"/>
                  </a:lnTo>
                  <a:cubicBezTo>
                    <a:pt x="891568" y="5732276"/>
                    <a:pt x="852725" y="5671260"/>
                    <a:pt x="813708" y="5609556"/>
                  </a:cubicBezTo>
                  <a:lnTo>
                    <a:pt x="574972" y="5231598"/>
                  </a:lnTo>
                  <a:cubicBezTo>
                    <a:pt x="495221" y="5103551"/>
                    <a:pt x="416158" y="4971549"/>
                    <a:pt x="342424" y="4834048"/>
                  </a:cubicBezTo>
                  <a:cubicBezTo>
                    <a:pt x="305641" y="4765298"/>
                    <a:pt x="270236" y="4695343"/>
                    <a:pt x="237579" y="4623500"/>
                  </a:cubicBezTo>
                  <a:cubicBezTo>
                    <a:pt x="204922" y="4551655"/>
                    <a:pt x="175187" y="4478607"/>
                    <a:pt x="148373" y="4404356"/>
                  </a:cubicBezTo>
                  <a:cubicBezTo>
                    <a:pt x="121561" y="4330107"/>
                    <a:pt x="99046" y="4252934"/>
                    <a:pt x="79623" y="4175762"/>
                  </a:cubicBezTo>
                  <a:cubicBezTo>
                    <a:pt x="70514" y="4136916"/>
                    <a:pt x="61577" y="4098245"/>
                    <a:pt x="54185" y="4059229"/>
                  </a:cubicBezTo>
                  <a:lnTo>
                    <a:pt x="43013" y="4000790"/>
                  </a:lnTo>
                  <a:lnTo>
                    <a:pt x="33734" y="3942180"/>
                  </a:lnTo>
                  <a:cubicBezTo>
                    <a:pt x="10461" y="3786581"/>
                    <a:pt x="-801" y="3629416"/>
                    <a:pt x="45" y="3472097"/>
                  </a:cubicBezTo>
                  <a:cubicBezTo>
                    <a:pt x="863" y="3164748"/>
                    <a:pt x="32824" y="2858275"/>
                    <a:pt x="95436" y="2557372"/>
                  </a:cubicBezTo>
                  <a:cubicBezTo>
                    <a:pt x="157549" y="2255281"/>
                    <a:pt x="253728" y="1961216"/>
                    <a:pt x="382126" y="1680799"/>
                  </a:cubicBezTo>
                  <a:cubicBezTo>
                    <a:pt x="639940" y="1120482"/>
                    <a:pt x="1015492" y="619117"/>
                    <a:pt x="1457043" y="192176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A77FC097-E4F2-4A45-82E8-3808FA553C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00650" y="-5799"/>
              <a:ext cx="7291350" cy="6858000"/>
            </a:xfrm>
            <a:custGeom>
              <a:avLst/>
              <a:gdLst>
                <a:gd name="connsiteX0" fmla="*/ 7291350 w 7291350"/>
                <a:gd name="connsiteY0" fmla="*/ 5718699 h 6858000"/>
                <a:gd name="connsiteX1" fmla="*/ 7291350 w 7291350"/>
                <a:gd name="connsiteY1" fmla="*/ 6806115 h 6858000"/>
                <a:gd name="connsiteX2" fmla="*/ 7224124 w 7291350"/>
                <a:gd name="connsiteY2" fmla="*/ 6858000 h 6858000"/>
                <a:gd name="connsiteX3" fmla="*/ 5607142 w 7291350"/>
                <a:gd name="connsiteY3" fmla="*/ 6858000 h 6858000"/>
                <a:gd name="connsiteX4" fmla="*/ 5736072 w 7291350"/>
                <a:gd name="connsiteY4" fmla="*/ 6801170 h 6858000"/>
                <a:gd name="connsiteX5" fmla="*/ 6949826 w 7291350"/>
                <a:gd name="connsiteY5" fmla="*/ 5983707 h 6858000"/>
                <a:gd name="connsiteX6" fmla="*/ 7220703 w 7291350"/>
                <a:gd name="connsiteY6" fmla="*/ 5773675 h 6858000"/>
                <a:gd name="connsiteX7" fmla="*/ 7218419 w 7291350"/>
                <a:gd name="connsiteY7" fmla="*/ 0 h 6858000"/>
                <a:gd name="connsiteX8" fmla="*/ 7291350 w 7291350"/>
                <a:gd name="connsiteY8" fmla="*/ 0 h 6858000"/>
                <a:gd name="connsiteX9" fmla="*/ 7291350 w 7291350"/>
                <a:gd name="connsiteY9" fmla="*/ 50138 h 6858000"/>
                <a:gd name="connsiteX10" fmla="*/ 1797607 w 7291350"/>
                <a:gd name="connsiteY10" fmla="*/ 0 h 6858000"/>
                <a:gd name="connsiteX11" fmla="*/ 3385676 w 7291350"/>
                <a:gd name="connsiteY11" fmla="*/ 0 h 6858000"/>
                <a:gd name="connsiteX12" fmla="*/ 3360567 w 7291350"/>
                <a:gd name="connsiteY12" fmla="*/ 11552 h 6858000"/>
                <a:gd name="connsiteX13" fmla="*/ 2267395 w 7291350"/>
                <a:gd name="connsiteY13" fmla="*/ 725831 h 6858000"/>
                <a:gd name="connsiteX14" fmla="*/ 1234074 w 7291350"/>
                <a:gd name="connsiteY14" fmla="*/ 2007171 h 6858000"/>
                <a:gd name="connsiteX15" fmla="*/ 859383 w 7291350"/>
                <a:gd name="connsiteY15" fmla="*/ 3498372 h 6858000"/>
                <a:gd name="connsiteX16" fmla="*/ 1479513 w 7291350"/>
                <a:gd name="connsiteY16" fmla="*/ 4883182 h 6858000"/>
                <a:gd name="connsiteX17" fmla="*/ 1791985 w 7291350"/>
                <a:gd name="connsiteY17" fmla="*/ 5322671 h 6858000"/>
                <a:gd name="connsiteX18" fmla="*/ 3397295 w 7291350"/>
                <a:gd name="connsiteY18" fmla="*/ 6784567 h 6858000"/>
                <a:gd name="connsiteX19" fmla="*/ 3590446 w 7291350"/>
                <a:gd name="connsiteY19" fmla="*/ 6858000 h 6858000"/>
                <a:gd name="connsiteX20" fmla="*/ 1970757 w 7291350"/>
                <a:gd name="connsiteY20" fmla="*/ 6858000 h 6858000"/>
                <a:gd name="connsiteX21" fmla="*/ 1735872 w 7291350"/>
                <a:gd name="connsiteY21" fmla="*/ 6627685 h 6858000"/>
                <a:gd name="connsiteX22" fmla="*/ 1080932 w 7291350"/>
                <a:gd name="connsiteY22" fmla="*/ 5805127 h 6858000"/>
                <a:gd name="connsiteX23" fmla="*/ 0 w 7291350"/>
                <a:gd name="connsiteY23" fmla="*/ 3498372 h 6858000"/>
                <a:gd name="connsiteX24" fmla="*/ 1708174 w 7291350"/>
                <a:gd name="connsiteY24" fmla="*/ 7330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291350" h="6858000">
                  <a:moveTo>
                    <a:pt x="7291350" y="5718699"/>
                  </a:moveTo>
                  <a:lnTo>
                    <a:pt x="7291350" y="6806115"/>
                  </a:lnTo>
                  <a:lnTo>
                    <a:pt x="7224124" y="6858000"/>
                  </a:lnTo>
                  <a:lnTo>
                    <a:pt x="5607142" y="6858000"/>
                  </a:lnTo>
                  <a:lnTo>
                    <a:pt x="5736072" y="6801170"/>
                  </a:lnTo>
                  <a:cubicBezTo>
                    <a:pt x="6122313" y="6616106"/>
                    <a:pt x="6503069" y="6332805"/>
                    <a:pt x="6949826" y="5983707"/>
                  </a:cubicBezTo>
                  <a:cubicBezTo>
                    <a:pt x="7041094" y="5912378"/>
                    <a:pt x="7132358" y="5842426"/>
                    <a:pt x="7220703" y="5773675"/>
                  </a:cubicBezTo>
                  <a:close/>
                  <a:moveTo>
                    <a:pt x="7218419" y="0"/>
                  </a:moveTo>
                  <a:lnTo>
                    <a:pt x="7291350" y="0"/>
                  </a:lnTo>
                  <a:lnTo>
                    <a:pt x="7291350" y="50138"/>
                  </a:lnTo>
                  <a:close/>
                  <a:moveTo>
                    <a:pt x="1797607" y="0"/>
                  </a:moveTo>
                  <a:lnTo>
                    <a:pt x="3385676" y="0"/>
                  </a:lnTo>
                  <a:lnTo>
                    <a:pt x="3360567" y="11552"/>
                  </a:lnTo>
                  <a:cubicBezTo>
                    <a:pt x="2968013" y="202286"/>
                    <a:pt x="2600620" y="442170"/>
                    <a:pt x="2267395" y="725831"/>
                  </a:cubicBezTo>
                  <a:cubicBezTo>
                    <a:pt x="1824986" y="1104820"/>
                    <a:pt x="1477279" y="1536057"/>
                    <a:pt x="1234074" y="2007171"/>
                  </a:cubicBezTo>
                  <a:cubicBezTo>
                    <a:pt x="985368" y="2488770"/>
                    <a:pt x="859383" y="2990476"/>
                    <a:pt x="859383" y="3498372"/>
                  </a:cubicBezTo>
                  <a:cubicBezTo>
                    <a:pt x="859383" y="4010222"/>
                    <a:pt x="1060651" y="4308942"/>
                    <a:pt x="1479513" y="4883182"/>
                  </a:cubicBezTo>
                  <a:cubicBezTo>
                    <a:pt x="1580577" y="5021714"/>
                    <a:pt x="1685078" y="5164888"/>
                    <a:pt x="1791985" y="5322671"/>
                  </a:cubicBezTo>
                  <a:cubicBezTo>
                    <a:pt x="2283419" y="6046950"/>
                    <a:pt x="2796809" y="6521439"/>
                    <a:pt x="3397295" y="6784567"/>
                  </a:cubicBezTo>
                  <a:lnTo>
                    <a:pt x="3590446" y="6858000"/>
                  </a:lnTo>
                  <a:lnTo>
                    <a:pt x="1970757" y="6858000"/>
                  </a:lnTo>
                  <a:lnTo>
                    <a:pt x="1735872" y="6627685"/>
                  </a:lnTo>
                  <a:cubicBezTo>
                    <a:pt x="1502484" y="6382823"/>
                    <a:pt x="1285774" y="6107254"/>
                    <a:pt x="1080932" y="5805127"/>
                  </a:cubicBezTo>
                  <a:cubicBezTo>
                    <a:pt x="556365" y="5032027"/>
                    <a:pt x="0" y="4501616"/>
                    <a:pt x="0" y="3498372"/>
                  </a:cubicBezTo>
                  <a:cubicBezTo>
                    <a:pt x="0" y="2160829"/>
                    <a:pt x="685186" y="949872"/>
                    <a:pt x="1708174" y="7330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D0DF88B0-FA8A-47F5-8EAC-1880B1A51B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22894" y="-5799"/>
              <a:ext cx="7269107" cy="6858000"/>
            </a:xfrm>
            <a:custGeom>
              <a:avLst/>
              <a:gdLst>
                <a:gd name="connsiteX0" fmla="*/ 7269107 w 7269107"/>
                <a:gd name="connsiteY0" fmla="*/ 5518449 h 6858000"/>
                <a:gd name="connsiteX1" fmla="*/ 7269107 w 7269107"/>
                <a:gd name="connsiteY1" fmla="*/ 6823281 h 6858000"/>
                <a:gd name="connsiteX2" fmla="*/ 7224122 w 7269107"/>
                <a:gd name="connsiteY2" fmla="*/ 6858000 h 6858000"/>
                <a:gd name="connsiteX3" fmla="*/ 4927054 w 7269107"/>
                <a:gd name="connsiteY3" fmla="*/ 6858000 h 6858000"/>
                <a:gd name="connsiteX4" fmla="*/ 4982167 w 7269107"/>
                <a:gd name="connsiteY4" fmla="*/ 6852876 h 6858000"/>
                <a:gd name="connsiteX5" fmla="*/ 5743768 w 7269107"/>
                <a:gd name="connsiteY5" fmla="*/ 6606245 h 6858000"/>
                <a:gd name="connsiteX6" fmla="*/ 6843778 w 7269107"/>
                <a:gd name="connsiteY6" fmla="*/ 5848440 h 6858000"/>
                <a:gd name="connsiteX7" fmla="*/ 7115515 w 7269107"/>
                <a:gd name="connsiteY7" fmla="*/ 5637891 h 6858000"/>
                <a:gd name="connsiteX8" fmla="*/ 6870111 w 7269107"/>
                <a:gd name="connsiteY8" fmla="*/ 0 h 6858000"/>
                <a:gd name="connsiteX9" fmla="*/ 7269107 w 7269107"/>
                <a:gd name="connsiteY9" fmla="*/ 0 h 6858000"/>
                <a:gd name="connsiteX10" fmla="*/ 7269107 w 7269107"/>
                <a:gd name="connsiteY10" fmla="*/ 243137 h 6858000"/>
                <a:gd name="connsiteX11" fmla="*/ 7089989 w 7269107"/>
                <a:gd name="connsiteY11" fmla="*/ 119955 h 6858000"/>
                <a:gd name="connsiteX12" fmla="*/ 6952948 w 7269107"/>
                <a:gd name="connsiteY12" fmla="*/ 41521 h 6858000"/>
                <a:gd name="connsiteX13" fmla="*/ 1797606 w 7269107"/>
                <a:gd name="connsiteY13" fmla="*/ 0 h 6858000"/>
                <a:gd name="connsiteX14" fmla="*/ 3815328 w 7269107"/>
                <a:gd name="connsiteY14" fmla="*/ 0 h 6858000"/>
                <a:gd name="connsiteX15" fmla="*/ 3627371 w 7269107"/>
                <a:gd name="connsiteY15" fmla="*/ 77142 h 6858000"/>
                <a:gd name="connsiteX16" fmla="*/ 2379115 w 7269107"/>
                <a:gd name="connsiteY16" fmla="*/ 856285 h 6858000"/>
                <a:gd name="connsiteX17" fmla="*/ 1386699 w 7269107"/>
                <a:gd name="connsiteY17" fmla="*/ 2086062 h 6858000"/>
                <a:gd name="connsiteX18" fmla="*/ 1031258 w 7269107"/>
                <a:gd name="connsiteY18" fmla="*/ 3498372 h 6858000"/>
                <a:gd name="connsiteX19" fmla="*/ 1618904 w 7269107"/>
                <a:gd name="connsiteY19" fmla="*/ 4781604 h 6858000"/>
                <a:gd name="connsiteX20" fmla="*/ 1934812 w 7269107"/>
                <a:gd name="connsiteY20" fmla="*/ 5225904 h 6858000"/>
                <a:gd name="connsiteX21" fmla="*/ 3140010 w 7269107"/>
                <a:gd name="connsiteY21" fmla="*/ 6456196 h 6858000"/>
                <a:gd name="connsiteX22" fmla="*/ 4281662 w 7269107"/>
                <a:gd name="connsiteY22" fmla="*/ 6843305 h 6858000"/>
                <a:gd name="connsiteX23" fmla="*/ 4449058 w 7269107"/>
                <a:gd name="connsiteY23" fmla="*/ 6858000 h 6858000"/>
                <a:gd name="connsiteX24" fmla="*/ 1970756 w 7269107"/>
                <a:gd name="connsiteY24" fmla="*/ 6858000 h 6858000"/>
                <a:gd name="connsiteX25" fmla="*/ 1735871 w 7269107"/>
                <a:gd name="connsiteY25" fmla="*/ 6627685 h 6858000"/>
                <a:gd name="connsiteX26" fmla="*/ 1080930 w 7269107"/>
                <a:gd name="connsiteY26" fmla="*/ 5805127 h 6858000"/>
                <a:gd name="connsiteX27" fmla="*/ 0 w 7269107"/>
                <a:gd name="connsiteY27" fmla="*/ 3498372 h 6858000"/>
                <a:gd name="connsiteX28" fmla="*/ 1708172 w 7269107"/>
                <a:gd name="connsiteY28" fmla="*/ 7330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7269107" h="6858000">
                  <a:moveTo>
                    <a:pt x="7269107" y="5518449"/>
                  </a:moveTo>
                  <a:lnTo>
                    <a:pt x="7269107" y="6823281"/>
                  </a:lnTo>
                  <a:lnTo>
                    <a:pt x="7224122" y="6858000"/>
                  </a:lnTo>
                  <a:lnTo>
                    <a:pt x="4927054" y="6858000"/>
                  </a:lnTo>
                  <a:lnTo>
                    <a:pt x="4982167" y="6852876"/>
                  </a:lnTo>
                  <a:cubicBezTo>
                    <a:pt x="5236517" y="6821036"/>
                    <a:pt x="5483373" y="6740566"/>
                    <a:pt x="5743768" y="6606245"/>
                  </a:cubicBezTo>
                  <a:cubicBezTo>
                    <a:pt x="6099551" y="6422337"/>
                    <a:pt x="6452586" y="6154209"/>
                    <a:pt x="6843778" y="5848440"/>
                  </a:cubicBezTo>
                  <a:cubicBezTo>
                    <a:pt x="6935559" y="5776768"/>
                    <a:pt x="7026997" y="5706642"/>
                    <a:pt x="7115515" y="5637891"/>
                  </a:cubicBezTo>
                  <a:close/>
                  <a:moveTo>
                    <a:pt x="6870111" y="0"/>
                  </a:moveTo>
                  <a:lnTo>
                    <a:pt x="7269107" y="0"/>
                  </a:lnTo>
                  <a:lnTo>
                    <a:pt x="7269107" y="243137"/>
                  </a:lnTo>
                  <a:lnTo>
                    <a:pt x="7089989" y="119955"/>
                  </a:lnTo>
                  <a:cubicBezTo>
                    <a:pt x="7045081" y="92581"/>
                    <a:pt x="6999384" y="66425"/>
                    <a:pt x="6952948" y="41521"/>
                  </a:cubicBezTo>
                  <a:close/>
                  <a:moveTo>
                    <a:pt x="1797606" y="0"/>
                  </a:moveTo>
                  <a:lnTo>
                    <a:pt x="3815328" y="0"/>
                  </a:lnTo>
                  <a:lnTo>
                    <a:pt x="3627371" y="77142"/>
                  </a:lnTo>
                  <a:cubicBezTo>
                    <a:pt x="3175548" y="273822"/>
                    <a:pt x="2754868" y="536281"/>
                    <a:pt x="2379115" y="856285"/>
                  </a:cubicBezTo>
                  <a:cubicBezTo>
                    <a:pt x="1959736" y="1215679"/>
                    <a:pt x="1616497" y="1640901"/>
                    <a:pt x="1386699" y="2086062"/>
                  </a:cubicBezTo>
                  <a:cubicBezTo>
                    <a:pt x="1151572" y="2543083"/>
                    <a:pt x="1031258" y="3018150"/>
                    <a:pt x="1031258" y="3498372"/>
                  </a:cubicBezTo>
                  <a:cubicBezTo>
                    <a:pt x="1031258" y="3957455"/>
                    <a:pt x="1211213" y="4223692"/>
                    <a:pt x="1618904" y="4781604"/>
                  </a:cubicBezTo>
                  <a:cubicBezTo>
                    <a:pt x="1720826" y="4921339"/>
                    <a:pt x="1826186" y="5065887"/>
                    <a:pt x="1934812" y="5225904"/>
                  </a:cubicBezTo>
                  <a:cubicBezTo>
                    <a:pt x="2318957" y="5792064"/>
                    <a:pt x="2713069" y="6194600"/>
                    <a:pt x="3140010" y="6456196"/>
                  </a:cubicBezTo>
                  <a:cubicBezTo>
                    <a:pt x="3479423" y="6664512"/>
                    <a:pt x="3855769" y="6792387"/>
                    <a:pt x="4281662" y="6843305"/>
                  </a:cubicBezTo>
                  <a:lnTo>
                    <a:pt x="4449058" y="6858000"/>
                  </a:lnTo>
                  <a:lnTo>
                    <a:pt x="1970756" y="6858000"/>
                  </a:lnTo>
                  <a:lnTo>
                    <a:pt x="1735871" y="6627685"/>
                  </a:lnTo>
                  <a:cubicBezTo>
                    <a:pt x="1502482" y="6382823"/>
                    <a:pt x="1285773" y="6107254"/>
                    <a:pt x="1080930" y="5805127"/>
                  </a:cubicBezTo>
                  <a:cubicBezTo>
                    <a:pt x="556364" y="5032027"/>
                    <a:pt x="0" y="4501616"/>
                    <a:pt x="0" y="3498372"/>
                  </a:cubicBezTo>
                  <a:cubicBezTo>
                    <a:pt x="0" y="2160829"/>
                    <a:pt x="685185" y="949872"/>
                    <a:pt x="1708172" y="7330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5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CF78C-5869-4D6B-9807-0DB108AB68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32812" y="1032987"/>
            <a:ext cx="4919108" cy="4792027"/>
          </a:xfrm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r>
              <a:rPr lang="sr-Latn-RS" sz="1700" dirty="0">
                <a:solidFill>
                  <a:schemeClr val="tx2"/>
                </a:solidFill>
              </a:rPr>
              <a:t>Izvod iz </a:t>
            </a:r>
            <a:r>
              <a:rPr lang="sr-Latn-RS" sz="1700" dirty="0">
                <a:solidFill>
                  <a:schemeClr val="tx2"/>
                </a:solidFill>
                <a:hlinkClick r:id="rId2"/>
              </a:rPr>
              <a:t>Pravilnika o učešću UNS-a u Erazmus+ projektima mobilnosti</a:t>
            </a:r>
            <a:r>
              <a:rPr lang="sr-Latn-RS" sz="1700" dirty="0">
                <a:solidFill>
                  <a:schemeClr val="tx2"/>
                </a:solidFill>
              </a:rPr>
              <a:t> </a:t>
            </a:r>
          </a:p>
          <a:p>
            <a:pPr marL="0" indent="0">
              <a:buNone/>
            </a:pPr>
            <a:endParaRPr lang="sr-Latn-RS" sz="17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1700" b="1" dirty="0" err="1">
                <a:solidFill>
                  <a:schemeClr val="tx2"/>
                </a:solidFill>
              </a:rPr>
              <a:t>Član</a:t>
            </a:r>
            <a:r>
              <a:rPr lang="en-US" sz="1700" b="1" dirty="0">
                <a:solidFill>
                  <a:schemeClr val="tx2"/>
                </a:solidFill>
              </a:rPr>
              <a:t> 16</a:t>
            </a:r>
          </a:p>
          <a:p>
            <a:pPr marL="0" indent="0">
              <a:buNone/>
            </a:pPr>
            <a:r>
              <a:rPr lang="en-US" sz="1700" dirty="0" err="1">
                <a:solidFill>
                  <a:schemeClr val="tx2"/>
                </a:solidFill>
              </a:rPr>
              <a:t>Kriterijumi</a:t>
            </a:r>
            <a:r>
              <a:rPr lang="en-US" sz="1700" dirty="0">
                <a:solidFill>
                  <a:schemeClr val="tx2"/>
                </a:solidFill>
              </a:rPr>
              <a:t> za </a:t>
            </a:r>
            <a:r>
              <a:rPr lang="en-US" sz="1700" dirty="0" err="1">
                <a:solidFill>
                  <a:schemeClr val="tx2"/>
                </a:solidFill>
              </a:rPr>
              <a:t>bodovanje</a:t>
            </a:r>
            <a:r>
              <a:rPr lang="en-US" sz="1700" dirty="0">
                <a:solidFill>
                  <a:schemeClr val="tx2"/>
                </a:solidFill>
              </a:rPr>
              <a:t> </a:t>
            </a:r>
            <a:r>
              <a:rPr lang="en-US" sz="1700" b="1" dirty="0" err="1">
                <a:solidFill>
                  <a:schemeClr val="tx2"/>
                </a:solidFill>
              </a:rPr>
              <a:t>odlaznih</a:t>
            </a:r>
            <a:r>
              <a:rPr lang="en-US" sz="1700" b="1" dirty="0">
                <a:solidFill>
                  <a:schemeClr val="tx2"/>
                </a:solidFill>
              </a:rPr>
              <a:t> </a:t>
            </a:r>
            <a:r>
              <a:rPr lang="en-US" sz="1700" b="1" dirty="0" err="1">
                <a:solidFill>
                  <a:schemeClr val="tx2"/>
                </a:solidFill>
              </a:rPr>
              <a:t>studenata</a:t>
            </a:r>
            <a:r>
              <a:rPr lang="en-US" sz="1700" dirty="0">
                <a:solidFill>
                  <a:schemeClr val="tx2"/>
                </a:solidFill>
              </a:rPr>
              <a:t> </a:t>
            </a:r>
            <a:r>
              <a:rPr lang="en-US" sz="1700" dirty="0" err="1">
                <a:solidFill>
                  <a:schemeClr val="tx2"/>
                </a:solidFill>
              </a:rPr>
              <a:t>su</a:t>
            </a:r>
            <a:r>
              <a:rPr lang="en-US" sz="1700" dirty="0">
                <a:solidFill>
                  <a:schemeClr val="tx2"/>
                </a:solidFill>
              </a:rPr>
              <a:t> </a:t>
            </a:r>
            <a:r>
              <a:rPr lang="en-US" sz="1700" dirty="0" err="1">
                <a:solidFill>
                  <a:schemeClr val="tx2"/>
                </a:solidFill>
              </a:rPr>
              <a:t>sledeći</a:t>
            </a:r>
            <a:r>
              <a:rPr lang="en-US" sz="1700" dirty="0">
                <a:solidFill>
                  <a:schemeClr val="tx2"/>
                </a:solidFill>
              </a:rPr>
              <a:t>:</a:t>
            </a:r>
          </a:p>
          <a:p>
            <a:pPr marL="0" indent="0">
              <a:buNone/>
            </a:pPr>
            <a:r>
              <a:rPr lang="en-US" sz="1700" dirty="0">
                <a:solidFill>
                  <a:schemeClr val="tx2"/>
                </a:solidFill>
              </a:rPr>
              <a:t>- </a:t>
            </a:r>
            <a:r>
              <a:rPr lang="en-US" sz="1700" dirty="0" err="1">
                <a:solidFill>
                  <a:schemeClr val="tx2"/>
                </a:solidFill>
              </a:rPr>
              <a:t>predlog</a:t>
            </a:r>
            <a:r>
              <a:rPr lang="en-US" sz="1700" dirty="0">
                <a:solidFill>
                  <a:schemeClr val="tx2"/>
                </a:solidFill>
              </a:rPr>
              <a:t> </a:t>
            </a:r>
            <a:r>
              <a:rPr lang="en-US" sz="1700" dirty="0" err="1">
                <a:solidFill>
                  <a:schemeClr val="tx2"/>
                </a:solidFill>
              </a:rPr>
              <a:t>ugovora</a:t>
            </a:r>
            <a:r>
              <a:rPr lang="en-US" sz="1700" dirty="0">
                <a:solidFill>
                  <a:schemeClr val="tx2"/>
                </a:solidFill>
              </a:rPr>
              <a:t> o </a:t>
            </a:r>
            <a:r>
              <a:rPr lang="en-US" sz="1700" dirty="0" err="1">
                <a:solidFill>
                  <a:schemeClr val="tx2"/>
                </a:solidFill>
              </a:rPr>
              <a:t>učenju</a:t>
            </a:r>
            <a:r>
              <a:rPr lang="en-US" sz="1700" dirty="0">
                <a:solidFill>
                  <a:schemeClr val="tx2"/>
                </a:solidFill>
              </a:rPr>
              <a:t> (</a:t>
            </a:r>
            <a:r>
              <a:rPr lang="en-US" sz="1700" dirty="0" err="1">
                <a:solidFill>
                  <a:schemeClr val="tx2"/>
                </a:solidFill>
              </a:rPr>
              <a:t>kompatibilnost</a:t>
            </a:r>
            <a:r>
              <a:rPr lang="en-US" sz="1700" dirty="0">
                <a:solidFill>
                  <a:schemeClr val="tx2"/>
                </a:solidFill>
              </a:rPr>
              <a:t> </a:t>
            </a:r>
            <a:r>
              <a:rPr lang="en-US" sz="1700" dirty="0" err="1">
                <a:solidFill>
                  <a:schemeClr val="tx2"/>
                </a:solidFill>
              </a:rPr>
              <a:t>studijskih</a:t>
            </a:r>
            <a:r>
              <a:rPr lang="en-US" sz="1700" dirty="0">
                <a:solidFill>
                  <a:schemeClr val="tx2"/>
                </a:solidFill>
              </a:rPr>
              <a:t> </a:t>
            </a:r>
            <a:r>
              <a:rPr lang="en-US" sz="1700" dirty="0" err="1">
                <a:solidFill>
                  <a:schemeClr val="tx2"/>
                </a:solidFill>
              </a:rPr>
              <a:t>programa</a:t>
            </a:r>
            <a:r>
              <a:rPr lang="en-US" sz="1700" dirty="0">
                <a:solidFill>
                  <a:schemeClr val="tx2"/>
                </a:solidFill>
              </a:rPr>
              <a:t>)</a:t>
            </a:r>
          </a:p>
          <a:p>
            <a:pPr marL="0" indent="0">
              <a:buNone/>
            </a:pPr>
            <a:r>
              <a:rPr lang="en-US" sz="1700" dirty="0">
                <a:solidFill>
                  <a:schemeClr val="tx2"/>
                </a:solidFill>
              </a:rPr>
              <a:t>- </a:t>
            </a:r>
            <a:r>
              <a:rPr lang="en-US" sz="1700" dirty="0" err="1">
                <a:solidFill>
                  <a:schemeClr val="tx2"/>
                </a:solidFill>
              </a:rPr>
              <a:t>poznavanje</a:t>
            </a:r>
            <a:r>
              <a:rPr lang="en-US" sz="1700" dirty="0">
                <a:solidFill>
                  <a:schemeClr val="tx2"/>
                </a:solidFill>
              </a:rPr>
              <a:t> </a:t>
            </a:r>
            <a:r>
              <a:rPr lang="en-US" sz="1700" dirty="0" err="1">
                <a:solidFill>
                  <a:schemeClr val="tx2"/>
                </a:solidFill>
              </a:rPr>
              <a:t>stranog</a:t>
            </a:r>
            <a:r>
              <a:rPr lang="en-US" sz="1700" dirty="0">
                <a:solidFill>
                  <a:schemeClr val="tx2"/>
                </a:solidFill>
              </a:rPr>
              <a:t> </a:t>
            </a:r>
            <a:r>
              <a:rPr lang="en-US" sz="1700" dirty="0" err="1">
                <a:solidFill>
                  <a:schemeClr val="tx2"/>
                </a:solidFill>
              </a:rPr>
              <a:t>jezika</a:t>
            </a:r>
            <a:r>
              <a:rPr lang="en-US" sz="1700" dirty="0">
                <a:solidFill>
                  <a:schemeClr val="tx2"/>
                </a:solidFill>
              </a:rPr>
              <a:t> </a:t>
            </a:r>
            <a:r>
              <a:rPr lang="en-US" sz="1700" dirty="0" err="1">
                <a:solidFill>
                  <a:schemeClr val="tx2"/>
                </a:solidFill>
              </a:rPr>
              <a:t>na</a:t>
            </a:r>
            <a:r>
              <a:rPr lang="en-US" sz="1700" dirty="0">
                <a:solidFill>
                  <a:schemeClr val="tx2"/>
                </a:solidFill>
              </a:rPr>
              <a:t> </a:t>
            </a:r>
            <a:r>
              <a:rPr lang="en-US" sz="1700" dirty="0" err="1">
                <a:solidFill>
                  <a:schemeClr val="tx2"/>
                </a:solidFill>
              </a:rPr>
              <a:t>kojem</a:t>
            </a:r>
            <a:r>
              <a:rPr lang="en-US" sz="1700" dirty="0">
                <a:solidFill>
                  <a:schemeClr val="tx2"/>
                </a:solidFill>
              </a:rPr>
              <a:t> se </a:t>
            </a:r>
            <a:r>
              <a:rPr lang="en-US" sz="1700" dirty="0" err="1">
                <a:solidFill>
                  <a:schemeClr val="tx2"/>
                </a:solidFill>
              </a:rPr>
              <a:t>odvija</a:t>
            </a:r>
            <a:r>
              <a:rPr lang="en-US" sz="1700" dirty="0">
                <a:solidFill>
                  <a:schemeClr val="tx2"/>
                </a:solidFill>
              </a:rPr>
              <a:t> </a:t>
            </a:r>
            <a:r>
              <a:rPr lang="en-US" sz="1700" dirty="0" err="1">
                <a:solidFill>
                  <a:schemeClr val="tx2"/>
                </a:solidFill>
              </a:rPr>
              <a:t>mobilnost</a:t>
            </a:r>
            <a:endParaRPr lang="en-US" sz="17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1700" dirty="0">
                <a:solidFill>
                  <a:schemeClr val="tx2"/>
                </a:solidFill>
              </a:rPr>
              <a:t>- </a:t>
            </a:r>
            <a:r>
              <a:rPr lang="en-US" sz="1700" dirty="0" err="1">
                <a:solidFill>
                  <a:schemeClr val="tx2"/>
                </a:solidFill>
              </a:rPr>
              <a:t>prosečna</a:t>
            </a:r>
            <a:r>
              <a:rPr lang="en-US" sz="1700" dirty="0">
                <a:solidFill>
                  <a:schemeClr val="tx2"/>
                </a:solidFill>
              </a:rPr>
              <a:t> </a:t>
            </a:r>
            <a:r>
              <a:rPr lang="en-US" sz="1700" dirty="0" err="1">
                <a:solidFill>
                  <a:schemeClr val="tx2"/>
                </a:solidFill>
              </a:rPr>
              <a:t>ocena</a:t>
            </a:r>
            <a:r>
              <a:rPr lang="en-US" sz="1700" dirty="0">
                <a:solidFill>
                  <a:schemeClr val="tx2"/>
                </a:solidFill>
              </a:rPr>
              <a:t> </a:t>
            </a:r>
            <a:r>
              <a:rPr lang="en-US" sz="1700" dirty="0" err="1">
                <a:solidFill>
                  <a:schemeClr val="tx2"/>
                </a:solidFill>
              </a:rPr>
              <a:t>studenta</a:t>
            </a:r>
            <a:endParaRPr lang="en-US" sz="17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1700" dirty="0">
                <a:solidFill>
                  <a:schemeClr val="tx2"/>
                </a:solidFill>
              </a:rPr>
              <a:t>- </a:t>
            </a:r>
            <a:r>
              <a:rPr lang="en-US" sz="1700" dirty="0" err="1">
                <a:solidFill>
                  <a:schemeClr val="tx2"/>
                </a:solidFill>
              </a:rPr>
              <a:t>prethodno</a:t>
            </a:r>
            <a:r>
              <a:rPr lang="en-US" sz="1700" dirty="0">
                <a:solidFill>
                  <a:schemeClr val="tx2"/>
                </a:solidFill>
              </a:rPr>
              <a:t> </a:t>
            </a:r>
            <a:r>
              <a:rPr lang="en-US" sz="1700" dirty="0" err="1">
                <a:solidFill>
                  <a:schemeClr val="tx2"/>
                </a:solidFill>
              </a:rPr>
              <a:t>korišćenje</a:t>
            </a:r>
            <a:r>
              <a:rPr lang="en-US" sz="1700" dirty="0">
                <a:solidFill>
                  <a:schemeClr val="tx2"/>
                </a:solidFill>
              </a:rPr>
              <a:t> </a:t>
            </a:r>
            <a:r>
              <a:rPr lang="en-US" sz="1700" dirty="0" err="1">
                <a:solidFill>
                  <a:schemeClr val="tx2"/>
                </a:solidFill>
              </a:rPr>
              <a:t>Erazmus</a:t>
            </a:r>
            <a:r>
              <a:rPr lang="en-US" sz="1700" dirty="0">
                <a:solidFill>
                  <a:schemeClr val="tx2"/>
                </a:solidFill>
              </a:rPr>
              <a:t>+ </a:t>
            </a:r>
            <a:r>
              <a:rPr lang="en-US" sz="1700" dirty="0" err="1">
                <a:solidFill>
                  <a:schemeClr val="tx2"/>
                </a:solidFill>
              </a:rPr>
              <a:t>stipendija</a:t>
            </a:r>
            <a:endParaRPr lang="en-US" sz="17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1700" dirty="0">
                <a:solidFill>
                  <a:schemeClr val="tx2"/>
                </a:solidFill>
              </a:rPr>
              <a:t>- </a:t>
            </a:r>
            <a:r>
              <a:rPr lang="en-US" sz="1700" dirty="0" err="1">
                <a:solidFill>
                  <a:schemeClr val="tx2"/>
                </a:solidFill>
              </a:rPr>
              <a:t>učešće</a:t>
            </a:r>
            <a:r>
              <a:rPr lang="en-US" sz="1700" dirty="0">
                <a:solidFill>
                  <a:schemeClr val="tx2"/>
                </a:solidFill>
              </a:rPr>
              <a:t> u </a:t>
            </a:r>
            <a:r>
              <a:rPr lang="en-US" sz="1700" dirty="0" err="1">
                <a:solidFill>
                  <a:schemeClr val="tx2"/>
                </a:solidFill>
              </a:rPr>
              <a:t>međunarodnim</a:t>
            </a:r>
            <a:r>
              <a:rPr lang="en-US" sz="1700" dirty="0">
                <a:solidFill>
                  <a:schemeClr val="tx2"/>
                </a:solidFill>
              </a:rPr>
              <a:t> </a:t>
            </a:r>
            <a:r>
              <a:rPr lang="en-US" sz="1700" dirty="0" err="1">
                <a:solidFill>
                  <a:schemeClr val="tx2"/>
                </a:solidFill>
              </a:rPr>
              <a:t>aktivnostima</a:t>
            </a:r>
            <a:endParaRPr lang="en-US" sz="17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1700" dirty="0">
                <a:solidFill>
                  <a:schemeClr val="tx2"/>
                </a:solidFill>
              </a:rPr>
              <a:t>- </a:t>
            </a:r>
            <a:r>
              <a:rPr lang="sr-Latn-RS" sz="1700" dirty="0">
                <a:solidFill>
                  <a:schemeClr val="tx2"/>
                </a:solidFill>
              </a:rPr>
              <a:t>m</a:t>
            </a:r>
            <a:r>
              <a:rPr lang="en-US" sz="1700" dirty="0" err="1">
                <a:solidFill>
                  <a:schemeClr val="tx2"/>
                </a:solidFill>
              </a:rPr>
              <a:t>otivacija</a:t>
            </a:r>
            <a:r>
              <a:rPr lang="sr-Latn-RS" sz="1700" dirty="0">
                <a:solidFill>
                  <a:schemeClr val="tx2"/>
                </a:solidFill>
              </a:rPr>
              <a:t> (smernice za pisanje motivacionog pisma: </a:t>
            </a:r>
            <a:r>
              <a:rPr lang="sr-Latn-RS" sz="1700" dirty="0">
                <a:solidFill>
                  <a:schemeClr val="tx2"/>
                </a:solidFill>
                <a:hlinkClick r:id="rId3"/>
              </a:rPr>
              <a:t>http://www.razvojkarijere.uns.ac.rs/e-savetnik/10-e-savetnik/pisanje-dobre-biografije/22-motivaciono-pismo.html</a:t>
            </a:r>
            <a:r>
              <a:rPr lang="sr-Latn-RS" sz="1700" dirty="0">
                <a:solidFill>
                  <a:schemeClr val="tx2"/>
                </a:solidFill>
              </a:rPr>
              <a:t>)</a:t>
            </a:r>
            <a:endParaRPr lang="en-US" sz="17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8273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889C5E17-24D0-4696-A3C5-A2261FB455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6929B58F-2358-44CC-ACE5-EF1BD3C6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F6828C-CF7E-4355-ADC5-36724083D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1243013"/>
            <a:ext cx="3855720" cy="4371974"/>
          </a:xfrm>
        </p:spPr>
        <p:txBody>
          <a:bodyPr>
            <a:normAutofit/>
          </a:bodyPr>
          <a:lstStyle/>
          <a:p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KRITERIJUMI ZA BODOVANJE</a:t>
            </a:r>
            <a:endParaRPr lang="en-US" sz="3600">
              <a:solidFill>
                <a:schemeClr val="tx2"/>
              </a:solidFill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09DA5303-A1AF-4830-806C-51FCD9618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97348" y="5285"/>
            <a:ext cx="7294653" cy="6858000"/>
            <a:chOff x="4897348" y="-5799"/>
            <a:chExt cx="7294653" cy="6858000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4FAAA8C8-4EB7-45F1-BF24-3EF0F4DC4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97348" y="-5798"/>
              <a:ext cx="7294652" cy="6857999"/>
            </a:xfrm>
            <a:custGeom>
              <a:avLst/>
              <a:gdLst>
                <a:gd name="connsiteX0" fmla="*/ 7294652 w 7294652"/>
                <a:gd name="connsiteY0" fmla="*/ 6063030 h 6857999"/>
                <a:gd name="connsiteX1" fmla="*/ 7294652 w 7294652"/>
                <a:gd name="connsiteY1" fmla="*/ 6857999 h 6857999"/>
                <a:gd name="connsiteX2" fmla="*/ 6248575 w 7294652"/>
                <a:gd name="connsiteY2" fmla="*/ 6857999 h 6857999"/>
                <a:gd name="connsiteX3" fmla="*/ 6477898 w 7294652"/>
                <a:gd name="connsiteY3" fmla="*/ 6700973 h 6857999"/>
                <a:gd name="connsiteX4" fmla="*/ 6647884 w 7294652"/>
                <a:gd name="connsiteY4" fmla="*/ 6572752 h 6857999"/>
                <a:gd name="connsiteX5" fmla="*/ 6817698 w 7294652"/>
                <a:gd name="connsiteY5" fmla="*/ 6440235 h 6857999"/>
                <a:gd name="connsiteX6" fmla="*/ 7161451 w 7294652"/>
                <a:gd name="connsiteY6" fmla="*/ 6165232 h 6857999"/>
                <a:gd name="connsiteX7" fmla="*/ 1673436 w 7294652"/>
                <a:gd name="connsiteY7" fmla="*/ 0 h 6857999"/>
                <a:gd name="connsiteX8" fmla="*/ 2394951 w 7294652"/>
                <a:gd name="connsiteY8" fmla="*/ 0 h 6857999"/>
                <a:gd name="connsiteX9" fmla="*/ 2244659 w 7294652"/>
                <a:gd name="connsiteY9" fmla="*/ 100763 h 6857999"/>
                <a:gd name="connsiteX10" fmla="*/ 1743903 w 7294652"/>
                <a:gd name="connsiteY10" fmla="*/ 498975 h 6857999"/>
                <a:gd name="connsiteX11" fmla="*/ 1163821 w 7294652"/>
                <a:gd name="connsiteY11" fmla="*/ 1121514 h 6857999"/>
                <a:gd name="connsiteX12" fmla="*/ 704911 w 7294652"/>
                <a:gd name="connsiteY12" fmla="*/ 1837036 h 6857999"/>
                <a:gd name="connsiteX13" fmla="*/ 393472 w 7294652"/>
                <a:gd name="connsiteY13" fmla="*/ 2627669 h 6857999"/>
                <a:gd name="connsiteX14" fmla="*/ 280032 w 7294652"/>
                <a:gd name="connsiteY14" fmla="*/ 3472097 h 6857999"/>
                <a:gd name="connsiteX15" fmla="*/ 327813 w 7294652"/>
                <a:gd name="connsiteY15" fmla="*/ 3884602 h 6857999"/>
                <a:gd name="connsiteX16" fmla="*/ 469096 w 7294652"/>
                <a:gd name="connsiteY16" fmla="*/ 4270809 h 6857999"/>
                <a:gd name="connsiteX17" fmla="*/ 567581 w 7294652"/>
                <a:gd name="connsiteY17" fmla="*/ 4452482 h 6857999"/>
                <a:gd name="connsiteX18" fmla="*/ 680677 w 7294652"/>
                <a:gd name="connsiteY18" fmla="*/ 4628484 h 6857999"/>
                <a:gd name="connsiteX19" fmla="*/ 941928 w 7294652"/>
                <a:gd name="connsiteY19" fmla="*/ 4968628 h 6857999"/>
                <a:gd name="connsiteX20" fmla="*/ 1224665 w 7294652"/>
                <a:gd name="connsiteY20" fmla="*/ 5311349 h 6857999"/>
                <a:gd name="connsiteX21" fmla="*/ 1365259 w 7294652"/>
                <a:gd name="connsiteY21" fmla="*/ 5490273 h 6857999"/>
                <a:gd name="connsiteX22" fmla="*/ 1432808 w 7294652"/>
                <a:gd name="connsiteY22" fmla="*/ 5577931 h 6857999"/>
                <a:gd name="connsiteX23" fmla="*/ 1498980 w 7294652"/>
                <a:gd name="connsiteY23" fmla="*/ 5662148 h 6857999"/>
                <a:gd name="connsiteX24" fmla="*/ 2067548 w 7294652"/>
                <a:gd name="connsiteY24" fmla="*/ 6283312 h 6857999"/>
                <a:gd name="connsiteX25" fmla="*/ 2369879 w 7294652"/>
                <a:gd name="connsiteY25" fmla="*/ 6562782 h 6857999"/>
                <a:gd name="connsiteX26" fmla="*/ 2686645 w 7294652"/>
                <a:gd name="connsiteY26" fmla="*/ 6820598 h 6857999"/>
                <a:gd name="connsiteX27" fmla="*/ 2738907 w 7294652"/>
                <a:gd name="connsiteY27" fmla="*/ 6857999 h 6857999"/>
                <a:gd name="connsiteX28" fmla="*/ 1731787 w 7294652"/>
                <a:gd name="connsiteY28" fmla="*/ 6857999 h 6857999"/>
                <a:gd name="connsiteX29" fmla="*/ 1607949 w 7294652"/>
                <a:gd name="connsiteY29" fmla="*/ 6732770 h 6857999"/>
                <a:gd name="connsiteX30" fmla="*/ 1309057 w 7294652"/>
                <a:gd name="connsiteY30" fmla="*/ 6370109 h 6857999"/>
                <a:gd name="connsiteX31" fmla="*/ 1048147 w 7294652"/>
                <a:gd name="connsiteY31" fmla="*/ 5986138 h 6857999"/>
                <a:gd name="connsiteX32" fmla="*/ 987131 w 7294652"/>
                <a:gd name="connsiteY32" fmla="*/ 5888512 h 6857999"/>
                <a:gd name="connsiteX33" fmla="*/ 928866 w 7294652"/>
                <a:gd name="connsiteY33" fmla="*/ 5793463 h 6857999"/>
                <a:gd name="connsiteX34" fmla="*/ 813708 w 7294652"/>
                <a:gd name="connsiteY34" fmla="*/ 5609556 h 6857999"/>
                <a:gd name="connsiteX35" fmla="*/ 574972 w 7294652"/>
                <a:gd name="connsiteY35" fmla="*/ 5231598 h 6857999"/>
                <a:gd name="connsiteX36" fmla="*/ 342424 w 7294652"/>
                <a:gd name="connsiteY36" fmla="*/ 4834048 h 6857999"/>
                <a:gd name="connsiteX37" fmla="*/ 237579 w 7294652"/>
                <a:gd name="connsiteY37" fmla="*/ 4623500 h 6857999"/>
                <a:gd name="connsiteX38" fmla="*/ 148373 w 7294652"/>
                <a:gd name="connsiteY38" fmla="*/ 4404356 h 6857999"/>
                <a:gd name="connsiteX39" fmla="*/ 79623 w 7294652"/>
                <a:gd name="connsiteY39" fmla="*/ 4175762 h 6857999"/>
                <a:gd name="connsiteX40" fmla="*/ 54185 w 7294652"/>
                <a:gd name="connsiteY40" fmla="*/ 4059229 h 6857999"/>
                <a:gd name="connsiteX41" fmla="*/ 43013 w 7294652"/>
                <a:gd name="connsiteY41" fmla="*/ 4000790 h 6857999"/>
                <a:gd name="connsiteX42" fmla="*/ 33734 w 7294652"/>
                <a:gd name="connsiteY42" fmla="*/ 3942180 h 6857999"/>
                <a:gd name="connsiteX43" fmla="*/ 45 w 7294652"/>
                <a:gd name="connsiteY43" fmla="*/ 3472097 h 6857999"/>
                <a:gd name="connsiteX44" fmla="*/ 95436 w 7294652"/>
                <a:gd name="connsiteY44" fmla="*/ 2557372 h 6857999"/>
                <a:gd name="connsiteX45" fmla="*/ 382126 w 7294652"/>
                <a:gd name="connsiteY45" fmla="*/ 1680799 h 6857999"/>
                <a:gd name="connsiteX46" fmla="*/ 1457043 w 7294652"/>
                <a:gd name="connsiteY46" fmla="*/ 192176 h 6857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7294652" h="6857999">
                  <a:moveTo>
                    <a:pt x="7294652" y="6063030"/>
                  </a:moveTo>
                  <a:lnTo>
                    <a:pt x="7294652" y="6857999"/>
                  </a:lnTo>
                  <a:lnTo>
                    <a:pt x="6248575" y="6857999"/>
                  </a:lnTo>
                  <a:lnTo>
                    <a:pt x="6477898" y="6700973"/>
                  </a:lnTo>
                  <a:cubicBezTo>
                    <a:pt x="6534790" y="6659378"/>
                    <a:pt x="6591336" y="6616237"/>
                    <a:pt x="6647884" y="6572752"/>
                  </a:cubicBezTo>
                  <a:cubicBezTo>
                    <a:pt x="6704432" y="6529268"/>
                    <a:pt x="6761151" y="6485095"/>
                    <a:pt x="6817698" y="6440235"/>
                  </a:cubicBezTo>
                  <a:lnTo>
                    <a:pt x="7161451" y="6165232"/>
                  </a:lnTo>
                  <a:close/>
                  <a:moveTo>
                    <a:pt x="1673436" y="0"/>
                  </a:moveTo>
                  <a:lnTo>
                    <a:pt x="2394951" y="0"/>
                  </a:lnTo>
                  <a:lnTo>
                    <a:pt x="2244659" y="100763"/>
                  </a:lnTo>
                  <a:cubicBezTo>
                    <a:pt x="2071051" y="224086"/>
                    <a:pt x="1903860" y="356975"/>
                    <a:pt x="1743903" y="498975"/>
                  </a:cubicBezTo>
                  <a:cubicBezTo>
                    <a:pt x="1533218" y="689638"/>
                    <a:pt x="1339146" y="897902"/>
                    <a:pt x="1163821" y="1121514"/>
                  </a:cubicBezTo>
                  <a:cubicBezTo>
                    <a:pt x="988284" y="1344764"/>
                    <a:pt x="834608" y="1584376"/>
                    <a:pt x="704911" y="1837036"/>
                  </a:cubicBezTo>
                  <a:cubicBezTo>
                    <a:pt x="573950" y="2089059"/>
                    <a:pt x="469577" y="2354041"/>
                    <a:pt x="393472" y="2627669"/>
                  </a:cubicBezTo>
                  <a:cubicBezTo>
                    <a:pt x="318269" y="2902842"/>
                    <a:pt x="280119" y="3186833"/>
                    <a:pt x="280032" y="3472097"/>
                  </a:cubicBezTo>
                  <a:cubicBezTo>
                    <a:pt x="280349" y="3610956"/>
                    <a:pt x="296380" y="3749334"/>
                    <a:pt x="327813" y="3884602"/>
                  </a:cubicBezTo>
                  <a:cubicBezTo>
                    <a:pt x="360878" y="4018046"/>
                    <a:pt x="408244" y="4147540"/>
                    <a:pt x="469096" y="4270809"/>
                  </a:cubicBezTo>
                  <a:cubicBezTo>
                    <a:pt x="499175" y="4332511"/>
                    <a:pt x="532347" y="4393012"/>
                    <a:pt x="567581" y="4452482"/>
                  </a:cubicBezTo>
                  <a:cubicBezTo>
                    <a:pt x="602815" y="4511953"/>
                    <a:pt x="641144" y="4570562"/>
                    <a:pt x="680677" y="4628484"/>
                  </a:cubicBezTo>
                  <a:cubicBezTo>
                    <a:pt x="760771" y="4743985"/>
                    <a:pt x="849802" y="4856048"/>
                    <a:pt x="941928" y="4968628"/>
                  </a:cubicBezTo>
                  <a:cubicBezTo>
                    <a:pt x="1034055" y="5081206"/>
                    <a:pt x="1130994" y="5193958"/>
                    <a:pt x="1224665" y="5311349"/>
                  </a:cubicBezTo>
                  <a:cubicBezTo>
                    <a:pt x="1271987" y="5369787"/>
                    <a:pt x="1318853" y="5429429"/>
                    <a:pt x="1365259" y="5490273"/>
                  </a:cubicBezTo>
                  <a:lnTo>
                    <a:pt x="1432808" y="5577931"/>
                  </a:lnTo>
                  <a:cubicBezTo>
                    <a:pt x="1454979" y="5605947"/>
                    <a:pt x="1476121" y="5634821"/>
                    <a:pt x="1498980" y="5662148"/>
                  </a:cubicBezTo>
                  <a:cubicBezTo>
                    <a:pt x="1676323" y="5880038"/>
                    <a:pt x="1866158" y="6087441"/>
                    <a:pt x="2067548" y="6283312"/>
                  </a:cubicBezTo>
                  <a:cubicBezTo>
                    <a:pt x="2166203" y="6379907"/>
                    <a:pt x="2266974" y="6473064"/>
                    <a:pt x="2369879" y="6562782"/>
                  </a:cubicBezTo>
                  <a:cubicBezTo>
                    <a:pt x="2473005" y="6652331"/>
                    <a:pt x="2577677" y="6738957"/>
                    <a:pt x="2686645" y="6820598"/>
                  </a:cubicBezTo>
                  <a:lnTo>
                    <a:pt x="2738907" y="6857999"/>
                  </a:lnTo>
                  <a:lnTo>
                    <a:pt x="1731787" y="6857999"/>
                  </a:lnTo>
                  <a:lnTo>
                    <a:pt x="1607949" y="6732770"/>
                  </a:lnTo>
                  <a:cubicBezTo>
                    <a:pt x="1501232" y="6617903"/>
                    <a:pt x="1401421" y="6496799"/>
                    <a:pt x="1309057" y="6370109"/>
                  </a:cubicBezTo>
                  <a:cubicBezTo>
                    <a:pt x="1217103" y="6244469"/>
                    <a:pt x="1129618" y="6116590"/>
                    <a:pt x="1048147" y="5986138"/>
                  </a:cubicBezTo>
                  <a:cubicBezTo>
                    <a:pt x="1027179" y="5953825"/>
                    <a:pt x="1007414" y="5920996"/>
                    <a:pt x="987131" y="5888512"/>
                  </a:cubicBezTo>
                  <a:lnTo>
                    <a:pt x="928866" y="5793463"/>
                  </a:lnTo>
                  <a:cubicBezTo>
                    <a:pt x="891568" y="5732276"/>
                    <a:pt x="852725" y="5671260"/>
                    <a:pt x="813708" y="5609556"/>
                  </a:cubicBezTo>
                  <a:lnTo>
                    <a:pt x="574972" y="5231598"/>
                  </a:lnTo>
                  <a:cubicBezTo>
                    <a:pt x="495221" y="5103551"/>
                    <a:pt x="416158" y="4971549"/>
                    <a:pt x="342424" y="4834048"/>
                  </a:cubicBezTo>
                  <a:cubicBezTo>
                    <a:pt x="305641" y="4765298"/>
                    <a:pt x="270236" y="4695343"/>
                    <a:pt x="237579" y="4623500"/>
                  </a:cubicBezTo>
                  <a:cubicBezTo>
                    <a:pt x="204922" y="4551655"/>
                    <a:pt x="175187" y="4478607"/>
                    <a:pt x="148373" y="4404356"/>
                  </a:cubicBezTo>
                  <a:cubicBezTo>
                    <a:pt x="121561" y="4330107"/>
                    <a:pt x="99046" y="4252934"/>
                    <a:pt x="79623" y="4175762"/>
                  </a:cubicBezTo>
                  <a:cubicBezTo>
                    <a:pt x="70514" y="4136916"/>
                    <a:pt x="61577" y="4098245"/>
                    <a:pt x="54185" y="4059229"/>
                  </a:cubicBezTo>
                  <a:lnTo>
                    <a:pt x="43013" y="4000790"/>
                  </a:lnTo>
                  <a:lnTo>
                    <a:pt x="33734" y="3942180"/>
                  </a:lnTo>
                  <a:cubicBezTo>
                    <a:pt x="10461" y="3786581"/>
                    <a:pt x="-801" y="3629416"/>
                    <a:pt x="45" y="3472097"/>
                  </a:cubicBezTo>
                  <a:cubicBezTo>
                    <a:pt x="863" y="3164748"/>
                    <a:pt x="32824" y="2858275"/>
                    <a:pt x="95436" y="2557372"/>
                  </a:cubicBezTo>
                  <a:cubicBezTo>
                    <a:pt x="157549" y="2255281"/>
                    <a:pt x="253728" y="1961216"/>
                    <a:pt x="382126" y="1680799"/>
                  </a:cubicBezTo>
                  <a:cubicBezTo>
                    <a:pt x="639940" y="1120482"/>
                    <a:pt x="1015492" y="619117"/>
                    <a:pt x="1457043" y="192176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A77FC097-E4F2-4A45-82E8-3808FA553C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00650" y="-5799"/>
              <a:ext cx="7291350" cy="6858000"/>
            </a:xfrm>
            <a:custGeom>
              <a:avLst/>
              <a:gdLst>
                <a:gd name="connsiteX0" fmla="*/ 7291350 w 7291350"/>
                <a:gd name="connsiteY0" fmla="*/ 5718699 h 6858000"/>
                <a:gd name="connsiteX1" fmla="*/ 7291350 w 7291350"/>
                <a:gd name="connsiteY1" fmla="*/ 6806115 h 6858000"/>
                <a:gd name="connsiteX2" fmla="*/ 7224124 w 7291350"/>
                <a:gd name="connsiteY2" fmla="*/ 6858000 h 6858000"/>
                <a:gd name="connsiteX3" fmla="*/ 5607142 w 7291350"/>
                <a:gd name="connsiteY3" fmla="*/ 6858000 h 6858000"/>
                <a:gd name="connsiteX4" fmla="*/ 5736072 w 7291350"/>
                <a:gd name="connsiteY4" fmla="*/ 6801170 h 6858000"/>
                <a:gd name="connsiteX5" fmla="*/ 6949826 w 7291350"/>
                <a:gd name="connsiteY5" fmla="*/ 5983707 h 6858000"/>
                <a:gd name="connsiteX6" fmla="*/ 7220703 w 7291350"/>
                <a:gd name="connsiteY6" fmla="*/ 5773675 h 6858000"/>
                <a:gd name="connsiteX7" fmla="*/ 7218419 w 7291350"/>
                <a:gd name="connsiteY7" fmla="*/ 0 h 6858000"/>
                <a:gd name="connsiteX8" fmla="*/ 7291350 w 7291350"/>
                <a:gd name="connsiteY8" fmla="*/ 0 h 6858000"/>
                <a:gd name="connsiteX9" fmla="*/ 7291350 w 7291350"/>
                <a:gd name="connsiteY9" fmla="*/ 50138 h 6858000"/>
                <a:gd name="connsiteX10" fmla="*/ 1797607 w 7291350"/>
                <a:gd name="connsiteY10" fmla="*/ 0 h 6858000"/>
                <a:gd name="connsiteX11" fmla="*/ 3385676 w 7291350"/>
                <a:gd name="connsiteY11" fmla="*/ 0 h 6858000"/>
                <a:gd name="connsiteX12" fmla="*/ 3360567 w 7291350"/>
                <a:gd name="connsiteY12" fmla="*/ 11552 h 6858000"/>
                <a:gd name="connsiteX13" fmla="*/ 2267395 w 7291350"/>
                <a:gd name="connsiteY13" fmla="*/ 725831 h 6858000"/>
                <a:gd name="connsiteX14" fmla="*/ 1234074 w 7291350"/>
                <a:gd name="connsiteY14" fmla="*/ 2007171 h 6858000"/>
                <a:gd name="connsiteX15" fmla="*/ 859383 w 7291350"/>
                <a:gd name="connsiteY15" fmla="*/ 3498372 h 6858000"/>
                <a:gd name="connsiteX16" fmla="*/ 1479513 w 7291350"/>
                <a:gd name="connsiteY16" fmla="*/ 4883182 h 6858000"/>
                <a:gd name="connsiteX17" fmla="*/ 1791985 w 7291350"/>
                <a:gd name="connsiteY17" fmla="*/ 5322671 h 6858000"/>
                <a:gd name="connsiteX18" fmla="*/ 3397295 w 7291350"/>
                <a:gd name="connsiteY18" fmla="*/ 6784567 h 6858000"/>
                <a:gd name="connsiteX19" fmla="*/ 3590446 w 7291350"/>
                <a:gd name="connsiteY19" fmla="*/ 6858000 h 6858000"/>
                <a:gd name="connsiteX20" fmla="*/ 1970757 w 7291350"/>
                <a:gd name="connsiteY20" fmla="*/ 6858000 h 6858000"/>
                <a:gd name="connsiteX21" fmla="*/ 1735872 w 7291350"/>
                <a:gd name="connsiteY21" fmla="*/ 6627685 h 6858000"/>
                <a:gd name="connsiteX22" fmla="*/ 1080932 w 7291350"/>
                <a:gd name="connsiteY22" fmla="*/ 5805127 h 6858000"/>
                <a:gd name="connsiteX23" fmla="*/ 0 w 7291350"/>
                <a:gd name="connsiteY23" fmla="*/ 3498372 h 6858000"/>
                <a:gd name="connsiteX24" fmla="*/ 1708174 w 7291350"/>
                <a:gd name="connsiteY24" fmla="*/ 7330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291350" h="6858000">
                  <a:moveTo>
                    <a:pt x="7291350" y="5718699"/>
                  </a:moveTo>
                  <a:lnTo>
                    <a:pt x="7291350" y="6806115"/>
                  </a:lnTo>
                  <a:lnTo>
                    <a:pt x="7224124" y="6858000"/>
                  </a:lnTo>
                  <a:lnTo>
                    <a:pt x="5607142" y="6858000"/>
                  </a:lnTo>
                  <a:lnTo>
                    <a:pt x="5736072" y="6801170"/>
                  </a:lnTo>
                  <a:cubicBezTo>
                    <a:pt x="6122313" y="6616106"/>
                    <a:pt x="6503069" y="6332805"/>
                    <a:pt x="6949826" y="5983707"/>
                  </a:cubicBezTo>
                  <a:cubicBezTo>
                    <a:pt x="7041094" y="5912378"/>
                    <a:pt x="7132358" y="5842426"/>
                    <a:pt x="7220703" y="5773675"/>
                  </a:cubicBezTo>
                  <a:close/>
                  <a:moveTo>
                    <a:pt x="7218419" y="0"/>
                  </a:moveTo>
                  <a:lnTo>
                    <a:pt x="7291350" y="0"/>
                  </a:lnTo>
                  <a:lnTo>
                    <a:pt x="7291350" y="50138"/>
                  </a:lnTo>
                  <a:close/>
                  <a:moveTo>
                    <a:pt x="1797607" y="0"/>
                  </a:moveTo>
                  <a:lnTo>
                    <a:pt x="3385676" y="0"/>
                  </a:lnTo>
                  <a:lnTo>
                    <a:pt x="3360567" y="11552"/>
                  </a:lnTo>
                  <a:cubicBezTo>
                    <a:pt x="2968013" y="202286"/>
                    <a:pt x="2600620" y="442170"/>
                    <a:pt x="2267395" y="725831"/>
                  </a:cubicBezTo>
                  <a:cubicBezTo>
                    <a:pt x="1824986" y="1104820"/>
                    <a:pt x="1477279" y="1536057"/>
                    <a:pt x="1234074" y="2007171"/>
                  </a:cubicBezTo>
                  <a:cubicBezTo>
                    <a:pt x="985368" y="2488770"/>
                    <a:pt x="859383" y="2990476"/>
                    <a:pt x="859383" y="3498372"/>
                  </a:cubicBezTo>
                  <a:cubicBezTo>
                    <a:pt x="859383" y="4010222"/>
                    <a:pt x="1060651" y="4308942"/>
                    <a:pt x="1479513" y="4883182"/>
                  </a:cubicBezTo>
                  <a:cubicBezTo>
                    <a:pt x="1580577" y="5021714"/>
                    <a:pt x="1685078" y="5164888"/>
                    <a:pt x="1791985" y="5322671"/>
                  </a:cubicBezTo>
                  <a:cubicBezTo>
                    <a:pt x="2283419" y="6046950"/>
                    <a:pt x="2796809" y="6521439"/>
                    <a:pt x="3397295" y="6784567"/>
                  </a:cubicBezTo>
                  <a:lnTo>
                    <a:pt x="3590446" y="6858000"/>
                  </a:lnTo>
                  <a:lnTo>
                    <a:pt x="1970757" y="6858000"/>
                  </a:lnTo>
                  <a:lnTo>
                    <a:pt x="1735872" y="6627685"/>
                  </a:lnTo>
                  <a:cubicBezTo>
                    <a:pt x="1502484" y="6382823"/>
                    <a:pt x="1285774" y="6107254"/>
                    <a:pt x="1080932" y="5805127"/>
                  </a:cubicBezTo>
                  <a:cubicBezTo>
                    <a:pt x="556365" y="5032027"/>
                    <a:pt x="0" y="4501616"/>
                    <a:pt x="0" y="3498372"/>
                  </a:cubicBezTo>
                  <a:cubicBezTo>
                    <a:pt x="0" y="2160829"/>
                    <a:pt x="685186" y="949872"/>
                    <a:pt x="1708174" y="7330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D0DF88B0-FA8A-47F5-8EAC-1880B1A51B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22894" y="-5799"/>
              <a:ext cx="7269107" cy="6858000"/>
            </a:xfrm>
            <a:custGeom>
              <a:avLst/>
              <a:gdLst>
                <a:gd name="connsiteX0" fmla="*/ 7269107 w 7269107"/>
                <a:gd name="connsiteY0" fmla="*/ 5518449 h 6858000"/>
                <a:gd name="connsiteX1" fmla="*/ 7269107 w 7269107"/>
                <a:gd name="connsiteY1" fmla="*/ 6823281 h 6858000"/>
                <a:gd name="connsiteX2" fmla="*/ 7224122 w 7269107"/>
                <a:gd name="connsiteY2" fmla="*/ 6858000 h 6858000"/>
                <a:gd name="connsiteX3" fmla="*/ 4927054 w 7269107"/>
                <a:gd name="connsiteY3" fmla="*/ 6858000 h 6858000"/>
                <a:gd name="connsiteX4" fmla="*/ 4982167 w 7269107"/>
                <a:gd name="connsiteY4" fmla="*/ 6852876 h 6858000"/>
                <a:gd name="connsiteX5" fmla="*/ 5743768 w 7269107"/>
                <a:gd name="connsiteY5" fmla="*/ 6606245 h 6858000"/>
                <a:gd name="connsiteX6" fmla="*/ 6843778 w 7269107"/>
                <a:gd name="connsiteY6" fmla="*/ 5848440 h 6858000"/>
                <a:gd name="connsiteX7" fmla="*/ 7115515 w 7269107"/>
                <a:gd name="connsiteY7" fmla="*/ 5637891 h 6858000"/>
                <a:gd name="connsiteX8" fmla="*/ 6870111 w 7269107"/>
                <a:gd name="connsiteY8" fmla="*/ 0 h 6858000"/>
                <a:gd name="connsiteX9" fmla="*/ 7269107 w 7269107"/>
                <a:gd name="connsiteY9" fmla="*/ 0 h 6858000"/>
                <a:gd name="connsiteX10" fmla="*/ 7269107 w 7269107"/>
                <a:gd name="connsiteY10" fmla="*/ 243137 h 6858000"/>
                <a:gd name="connsiteX11" fmla="*/ 7089989 w 7269107"/>
                <a:gd name="connsiteY11" fmla="*/ 119955 h 6858000"/>
                <a:gd name="connsiteX12" fmla="*/ 6952948 w 7269107"/>
                <a:gd name="connsiteY12" fmla="*/ 41521 h 6858000"/>
                <a:gd name="connsiteX13" fmla="*/ 1797606 w 7269107"/>
                <a:gd name="connsiteY13" fmla="*/ 0 h 6858000"/>
                <a:gd name="connsiteX14" fmla="*/ 3815328 w 7269107"/>
                <a:gd name="connsiteY14" fmla="*/ 0 h 6858000"/>
                <a:gd name="connsiteX15" fmla="*/ 3627371 w 7269107"/>
                <a:gd name="connsiteY15" fmla="*/ 77142 h 6858000"/>
                <a:gd name="connsiteX16" fmla="*/ 2379115 w 7269107"/>
                <a:gd name="connsiteY16" fmla="*/ 856285 h 6858000"/>
                <a:gd name="connsiteX17" fmla="*/ 1386699 w 7269107"/>
                <a:gd name="connsiteY17" fmla="*/ 2086062 h 6858000"/>
                <a:gd name="connsiteX18" fmla="*/ 1031258 w 7269107"/>
                <a:gd name="connsiteY18" fmla="*/ 3498372 h 6858000"/>
                <a:gd name="connsiteX19" fmla="*/ 1618904 w 7269107"/>
                <a:gd name="connsiteY19" fmla="*/ 4781604 h 6858000"/>
                <a:gd name="connsiteX20" fmla="*/ 1934812 w 7269107"/>
                <a:gd name="connsiteY20" fmla="*/ 5225904 h 6858000"/>
                <a:gd name="connsiteX21" fmla="*/ 3140010 w 7269107"/>
                <a:gd name="connsiteY21" fmla="*/ 6456196 h 6858000"/>
                <a:gd name="connsiteX22" fmla="*/ 4281662 w 7269107"/>
                <a:gd name="connsiteY22" fmla="*/ 6843305 h 6858000"/>
                <a:gd name="connsiteX23" fmla="*/ 4449058 w 7269107"/>
                <a:gd name="connsiteY23" fmla="*/ 6858000 h 6858000"/>
                <a:gd name="connsiteX24" fmla="*/ 1970756 w 7269107"/>
                <a:gd name="connsiteY24" fmla="*/ 6858000 h 6858000"/>
                <a:gd name="connsiteX25" fmla="*/ 1735871 w 7269107"/>
                <a:gd name="connsiteY25" fmla="*/ 6627685 h 6858000"/>
                <a:gd name="connsiteX26" fmla="*/ 1080930 w 7269107"/>
                <a:gd name="connsiteY26" fmla="*/ 5805127 h 6858000"/>
                <a:gd name="connsiteX27" fmla="*/ 0 w 7269107"/>
                <a:gd name="connsiteY27" fmla="*/ 3498372 h 6858000"/>
                <a:gd name="connsiteX28" fmla="*/ 1708172 w 7269107"/>
                <a:gd name="connsiteY28" fmla="*/ 7330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7269107" h="6858000">
                  <a:moveTo>
                    <a:pt x="7269107" y="5518449"/>
                  </a:moveTo>
                  <a:lnTo>
                    <a:pt x="7269107" y="6823281"/>
                  </a:lnTo>
                  <a:lnTo>
                    <a:pt x="7224122" y="6858000"/>
                  </a:lnTo>
                  <a:lnTo>
                    <a:pt x="4927054" y="6858000"/>
                  </a:lnTo>
                  <a:lnTo>
                    <a:pt x="4982167" y="6852876"/>
                  </a:lnTo>
                  <a:cubicBezTo>
                    <a:pt x="5236517" y="6821036"/>
                    <a:pt x="5483373" y="6740566"/>
                    <a:pt x="5743768" y="6606245"/>
                  </a:cubicBezTo>
                  <a:cubicBezTo>
                    <a:pt x="6099551" y="6422337"/>
                    <a:pt x="6452586" y="6154209"/>
                    <a:pt x="6843778" y="5848440"/>
                  </a:cubicBezTo>
                  <a:cubicBezTo>
                    <a:pt x="6935559" y="5776768"/>
                    <a:pt x="7026997" y="5706642"/>
                    <a:pt x="7115515" y="5637891"/>
                  </a:cubicBezTo>
                  <a:close/>
                  <a:moveTo>
                    <a:pt x="6870111" y="0"/>
                  </a:moveTo>
                  <a:lnTo>
                    <a:pt x="7269107" y="0"/>
                  </a:lnTo>
                  <a:lnTo>
                    <a:pt x="7269107" y="243137"/>
                  </a:lnTo>
                  <a:lnTo>
                    <a:pt x="7089989" y="119955"/>
                  </a:lnTo>
                  <a:cubicBezTo>
                    <a:pt x="7045081" y="92581"/>
                    <a:pt x="6999384" y="66425"/>
                    <a:pt x="6952948" y="41521"/>
                  </a:cubicBezTo>
                  <a:close/>
                  <a:moveTo>
                    <a:pt x="1797606" y="0"/>
                  </a:moveTo>
                  <a:lnTo>
                    <a:pt x="3815328" y="0"/>
                  </a:lnTo>
                  <a:lnTo>
                    <a:pt x="3627371" y="77142"/>
                  </a:lnTo>
                  <a:cubicBezTo>
                    <a:pt x="3175548" y="273822"/>
                    <a:pt x="2754868" y="536281"/>
                    <a:pt x="2379115" y="856285"/>
                  </a:cubicBezTo>
                  <a:cubicBezTo>
                    <a:pt x="1959736" y="1215679"/>
                    <a:pt x="1616497" y="1640901"/>
                    <a:pt x="1386699" y="2086062"/>
                  </a:cubicBezTo>
                  <a:cubicBezTo>
                    <a:pt x="1151572" y="2543083"/>
                    <a:pt x="1031258" y="3018150"/>
                    <a:pt x="1031258" y="3498372"/>
                  </a:cubicBezTo>
                  <a:cubicBezTo>
                    <a:pt x="1031258" y="3957455"/>
                    <a:pt x="1211213" y="4223692"/>
                    <a:pt x="1618904" y="4781604"/>
                  </a:cubicBezTo>
                  <a:cubicBezTo>
                    <a:pt x="1720826" y="4921339"/>
                    <a:pt x="1826186" y="5065887"/>
                    <a:pt x="1934812" y="5225904"/>
                  </a:cubicBezTo>
                  <a:cubicBezTo>
                    <a:pt x="2318957" y="5792064"/>
                    <a:pt x="2713069" y="6194600"/>
                    <a:pt x="3140010" y="6456196"/>
                  </a:cubicBezTo>
                  <a:cubicBezTo>
                    <a:pt x="3479423" y="6664512"/>
                    <a:pt x="3855769" y="6792387"/>
                    <a:pt x="4281662" y="6843305"/>
                  </a:cubicBezTo>
                  <a:lnTo>
                    <a:pt x="4449058" y="6858000"/>
                  </a:lnTo>
                  <a:lnTo>
                    <a:pt x="1970756" y="6858000"/>
                  </a:lnTo>
                  <a:lnTo>
                    <a:pt x="1735871" y="6627685"/>
                  </a:lnTo>
                  <a:cubicBezTo>
                    <a:pt x="1502482" y="6382823"/>
                    <a:pt x="1285773" y="6107254"/>
                    <a:pt x="1080930" y="5805127"/>
                  </a:cubicBezTo>
                  <a:cubicBezTo>
                    <a:pt x="556364" y="5032027"/>
                    <a:pt x="0" y="4501616"/>
                    <a:pt x="0" y="3498372"/>
                  </a:cubicBezTo>
                  <a:cubicBezTo>
                    <a:pt x="0" y="2160829"/>
                    <a:pt x="685185" y="949872"/>
                    <a:pt x="1708172" y="7330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5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D1C18F-32B3-4AA6-AD3D-709E1482BA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32812" y="1032987"/>
            <a:ext cx="4919108" cy="479202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000" b="1" dirty="0" err="1">
                <a:solidFill>
                  <a:schemeClr val="tx2"/>
                </a:solidFill>
              </a:rPr>
              <a:t>Član</a:t>
            </a:r>
            <a:r>
              <a:rPr lang="en-US" sz="2000" b="1" dirty="0">
                <a:solidFill>
                  <a:schemeClr val="tx2"/>
                </a:solidFill>
              </a:rPr>
              <a:t> 23</a:t>
            </a:r>
          </a:p>
          <a:p>
            <a:pPr marL="0" indent="0">
              <a:buNone/>
            </a:pPr>
            <a:r>
              <a:rPr lang="en-US" sz="2000" dirty="0" err="1">
                <a:solidFill>
                  <a:schemeClr val="tx2"/>
                </a:solidFill>
              </a:rPr>
              <a:t>Kriterijumi</a:t>
            </a:r>
            <a:r>
              <a:rPr lang="en-US" sz="2000" dirty="0">
                <a:solidFill>
                  <a:schemeClr val="tx2"/>
                </a:solidFill>
              </a:rPr>
              <a:t> za </a:t>
            </a:r>
            <a:r>
              <a:rPr lang="en-US" sz="2000" dirty="0" err="1">
                <a:solidFill>
                  <a:schemeClr val="tx2"/>
                </a:solidFill>
              </a:rPr>
              <a:t>bodovanje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nastavnog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osoblja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Univerziteta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su</a:t>
            </a:r>
            <a:r>
              <a:rPr lang="en-US" sz="2000" dirty="0">
                <a:solidFill>
                  <a:schemeClr val="tx2"/>
                </a:solidFill>
              </a:rPr>
              <a:t>: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2"/>
                </a:solidFill>
              </a:rPr>
              <a:t>- </a:t>
            </a:r>
            <a:r>
              <a:rPr lang="en-US" sz="2000" dirty="0" err="1">
                <a:solidFill>
                  <a:schemeClr val="tx2"/>
                </a:solidFill>
              </a:rPr>
              <a:t>poznavanje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stranog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jezika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na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kom</a:t>
            </a:r>
            <a:r>
              <a:rPr lang="en-US" sz="2000" dirty="0">
                <a:solidFill>
                  <a:schemeClr val="tx2"/>
                </a:solidFill>
              </a:rPr>
              <a:t> se </a:t>
            </a:r>
            <a:r>
              <a:rPr lang="en-US" sz="2000" dirty="0" err="1">
                <a:solidFill>
                  <a:schemeClr val="tx2"/>
                </a:solidFill>
              </a:rPr>
              <a:t>odvija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mobilnost</a:t>
            </a:r>
            <a:endParaRPr lang="en-US" sz="20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tx2"/>
                </a:solidFill>
              </a:rPr>
              <a:t>- </a:t>
            </a:r>
            <a:r>
              <a:rPr lang="en-US" sz="2000" dirty="0" err="1">
                <a:solidFill>
                  <a:schemeClr val="tx2"/>
                </a:solidFill>
              </a:rPr>
              <a:t>adekvatnost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i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konkretnost</a:t>
            </a:r>
            <a:r>
              <a:rPr lang="en-US" sz="2000" dirty="0">
                <a:solidFill>
                  <a:schemeClr val="tx2"/>
                </a:solidFill>
              </a:rPr>
              <a:t> plana </a:t>
            </a:r>
            <a:r>
              <a:rPr lang="en-US" sz="2000" dirty="0" err="1">
                <a:solidFill>
                  <a:schemeClr val="tx2"/>
                </a:solidFill>
              </a:rPr>
              <a:t>mobilnosti</a:t>
            </a:r>
            <a:endParaRPr lang="en-US" sz="20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tx2"/>
                </a:solidFill>
              </a:rPr>
              <a:t>- </a:t>
            </a:r>
            <a:r>
              <a:rPr lang="en-US" sz="2000" dirty="0" err="1">
                <a:solidFill>
                  <a:schemeClr val="tx2"/>
                </a:solidFill>
              </a:rPr>
              <a:t>prethodno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korišćenje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Erazmus</a:t>
            </a:r>
            <a:r>
              <a:rPr lang="en-US" sz="2000" dirty="0">
                <a:solidFill>
                  <a:schemeClr val="tx2"/>
                </a:solidFill>
              </a:rPr>
              <a:t>+ </a:t>
            </a:r>
            <a:r>
              <a:rPr lang="en-US" sz="2000" dirty="0" err="1">
                <a:solidFill>
                  <a:schemeClr val="tx2"/>
                </a:solidFill>
              </a:rPr>
              <a:t>stipendija</a:t>
            </a:r>
            <a:endParaRPr lang="en-US" sz="20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tx2"/>
                </a:solidFill>
              </a:rPr>
              <a:t>- </a:t>
            </a:r>
            <a:r>
              <a:rPr lang="en-US" sz="2000" dirty="0" err="1">
                <a:solidFill>
                  <a:schemeClr val="tx2"/>
                </a:solidFill>
              </a:rPr>
              <a:t>uloga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kandidata</a:t>
            </a:r>
            <a:r>
              <a:rPr lang="en-US" sz="2000" dirty="0">
                <a:solidFill>
                  <a:schemeClr val="tx2"/>
                </a:solidFill>
              </a:rPr>
              <a:t> u </a:t>
            </a:r>
            <a:r>
              <a:rPr lang="en-US" sz="2000" dirty="0" err="1">
                <a:solidFill>
                  <a:schemeClr val="tx2"/>
                </a:solidFill>
              </a:rPr>
              <a:t>uspostavljanju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saradnje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sa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stranim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univerzitetom-domaćinom</a:t>
            </a:r>
            <a:endParaRPr lang="en-US" sz="20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tx2"/>
                </a:solidFill>
              </a:rPr>
              <a:t>- </a:t>
            </a:r>
            <a:r>
              <a:rPr lang="en-US" sz="2000" dirty="0" err="1">
                <a:solidFill>
                  <a:schemeClr val="tx2"/>
                </a:solidFill>
              </a:rPr>
              <a:t>učešće</a:t>
            </a:r>
            <a:r>
              <a:rPr lang="en-US" sz="2000" dirty="0">
                <a:solidFill>
                  <a:schemeClr val="tx2"/>
                </a:solidFill>
              </a:rPr>
              <a:t> u </a:t>
            </a:r>
            <a:r>
              <a:rPr lang="en-US" sz="2000" dirty="0" err="1">
                <a:solidFill>
                  <a:schemeClr val="tx2"/>
                </a:solidFill>
              </a:rPr>
              <a:t>procesu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internacionalizacije</a:t>
            </a:r>
            <a:r>
              <a:rPr lang="en-US" sz="2000" dirty="0">
                <a:solidFill>
                  <a:schemeClr val="tx2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906768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889C5E17-24D0-4696-A3C5-A2261FB455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929B58F-2358-44CC-ACE5-EF1BD3C6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525593-F90F-4CD1-8E82-267889C1E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1243013"/>
            <a:ext cx="3855720" cy="4371974"/>
          </a:xfrm>
        </p:spPr>
        <p:txBody>
          <a:bodyPr>
            <a:normAutofit/>
          </a:bodyPr>
          <a:lstStyle/>
          <a:p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KRITERIJUMI ZA BODOVANJE</a:t>
            </a:r>
            <a:endParaRPr lang="en-US" sz="3600" dirty="0">
              <a:solidFill>
                <a:schemeClr val="tx2"/>
              </a:solidFill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09DA5303-A1AF-4830-806C-51FCD9618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97348" y="5285"/>
            <a:ext cx="7294653" cy="6858000"/>
            <a:chOff x="4897348" y="-5799"/>
            <a:chExt cx="7294653" cy="6858000"/>
          </a:xfrm>
        </p:grpSpPr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4FAAA8C8-4EB7-45F1-BF24-3EF0F4DC4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97348" y="-5798"/>
              <a:ext cx="7294652" cy="6857999"/>
            </a:xfrm>
            <a:custGeom>
              <a:avLst/>
              <a:gdLst>
                <a:gd name="connsiteX0" fmla="*/ 7294652 w 7294652"/>
                <a:gd name="connsiteY0" fmla="*/ 6063030 h 6857999"/>
                <a:gd name="connsiteX1" fmla="*/ 7294652 w 7294652"/>
                <a:gd name="connsiteY1" fmla="*/ 6857999 h 6857999"/>
                <a:gd name="connsiteX2" fmla="*/ 6248575 w 7294652"/>
                <a:gd name="connsiteY2" fmla="*/ 6857999 h 6857999"/>
                <a:gd name="connsiteX3" fmla="*/ 6477898 w 7294652"/>
                <a:gd name="connsiteY3" fmla="*/ 6700973 h 6857999"/>
                <a:gd name="connsiteX4" fmla="*/ 6647884 w 7294652"/>
                <a:gd name="connsiteY4" fmla="*/ 6572752 h 6857999"/>
                <a:gd name="connsiteX5" fmla="*/ 6817698 w 7294652"/>
                <a:gd name="connsiteY5" fmla="*/ 6440235 h 6857999"/>
                <a:gd name="connsiteX6" fmla="*/ 7161451 w 7294652"/>
                <a:gd name="connsiteY6" fmla="*/ 6165232 h 6857999"/>
                <a:gd name="connsiteX7" fmla="*/ 1673436 w 7294652"/>
                <a:gd name="connsiteY7" fmla="*/ 0 h 6857999"/>
                <a:gd name="connsiteX8" fmla="*/ 2394951 w 7294652"/>
                <a:gd name="connsiteY8" fmla="*/ 0 h 6857999"/>
                <a:gd name="connsiteX9" fmla="*/ 2244659 w 7294652"/>
                <a:gd name="connsiteY9" fmla="*/ 100763 h 6857999"/>
                <a:gd name="connsiteX10" fmla="*/ 1743903 w 7294652"/>
                <a:gd name="connsiteY10" fmla="*/ 498975 h 6857999"/>
                <a:gd name="connsiteX11" fmla="*/ 1163821 w 7294652"/>
                <a:gd name="connsiteY11" fmla="*/ 1121514 h 6857999"/>
                <a:gd name="connsiteX12" fmla="*/ 704911 w 7294652"/>
                <a:gd name="connsiteY12" fmla="*/ 1837036 h 6857999"/>
                <a:gd name="connsiteX13" fmla="*/ 393472 w 7294652"/>
                <a:gd name="connsiteY13" fmla="*/ 2627669 h 6857999"/>
                <a:gd name="connsiteX14" fmla="*/ 280032 w 7294652"/>
                <a:gd name="connsiteY14" fmla="*/ 3472097 h 6857999"/>
                <a:gd name="connsiteX15" fmla="*/ 327813 w 7294652"/>
                <a:gd name="connsiteY15" fmla="*/ 3884602 h 6857999"/>
                <a:gd name="connsiteX16" fmla="*/ 469096 w 7294652"/>
                <a:gd name="connsiteY16" fmla="*/ 4270809 h 6857999"/>
                <a:gd name="connsiteX17" fmla="*/ 567581 w 7294652"/>
                <a:gd name="connsiteY17" fmla="*/ 4452482 h 6857999"/>
                <a:gd name="connsiteX18" fmla="*/ 680677 w 7294652"/>
                <a:gd name="connsiteY18" fmla="*/ 4628484 h 6857999"/>
                <a:gd name="connsiteX19" fmla="*/ 941928 w 7294652"/>
                <a:gd name="connsiteY19" fmla="*/ 4968628 h 6857999"/>
                <a:gd name="connsiteX20" fmla="*/ 1224665 w 7294652"/>
                <a:gd name="connsiteY20" fmla="*/ 5311349 h 6857999"/>
                <a:gd name="connsiteX21" fmla="*/ 1365259 w 7294652"/>
                <a:gd name="connsiteY21" fmla="*/ 5490273 h 6857999"/>
                <a:gd name="connsiteX22" fmla="*/ 1432808 w 7294652"/>
                <a:gd name="connsiteY22" fmla="*/ 5577931 h 6857999"/>
                <a:gd name="connsiteX23" fmla="*/ 1498980 w 7294652"/>
                <a:gd name="connsiteY23" fmla="*/ 5662148 h 6857999"/>
                <a:gd name="connsiteX24" fmla="*/ 2067548 w 7294652"/>
                <a:gd name="connsiteY24" fmla="*/ 6283312 h 6857999"/>
                <a:gd name="connsiteX25" fmla="*/ 2369879 w 7294652"/>
                <a:gd name="connsiteY25" fmla="*/ 6562782 h 6857999"/>
                <a:gd name="connsiteX26" fmla="*/ 2686645 w 7294652"/>
                <a:gd name="connsiteY26" fmla="*/ 6820598 h 6857999"/>
                <a:gd name="connsiteX27" fmla="*/ 2738907 w 7294652"/>
                <a:gd name="connsiteY27" fmla="*/ 6857999 h 6857999"/>
                <a:gd name="connsiteX28" fmla="*/ 1731787 w 7294652"/>
                <a:gd name="connsiteY28" fmla="*/ 6857999 h 6857999"/>
                <a:gd name="connsiteX29" fmla="*/ 1607949 w 7294652"/>
                <a:gd name="connsiteY29" fmla="*/ 6732770 h 6857999"/>
                <a:gd name="connsiteX30" fmla="*/ 1309057 w 7294652"/>
                <a:gd name="connsiteY30" fmla="*/ 6370109 h 6857999"/>
                <a:gd name="connsiteX31" fmla="*/ 1048147 w 7294652"/>
                <a:gd name="connsiteY31" fmla="*/ 5986138 h 6857999"/>
                <a:gd name="connsiteX32" fmla="*/ 987131 w 7294652"/>
                <a:gd name="connsiteY32" fmla="*/ 5888512 h 6857999"/>
                <a:gd name="connsiteX33" fmla="*/ 928866 w 7294652"/>
                <a:gd name="connsiteY33" fmla="*/ 5793463 h 6857999"/>
                <a:gd name="connsiteX34" fmla="*/ 813708 w 7294652"/>
                <a:gd name="connsiteY34" fmla="*/ 5609556 h 6857999"/>
                <a:gd name="connsiteX35" fmla="*/ 574972 w 7294652"/>
                <a:gd name="connsiteY35" fmla="*/ 5231598 h 6857999"/>
                <a:gd name="connsiteX36" fmla="*/ 342424 w 7294652"/>
                <a:gd name="connsiteY36" fmla="*/ 4834048 h 6857999"/>
                <a:gd name="connsiteX37" fmla="*/ 237579 w 7294652"/>
                <a:gd name="connsiteY37" fmla="*/ 4623500 h 6857999"/>
                <a:gd name="connsiteX38" fmla="*/ 148373 w 7294652"/>
                <a:gd name="connsiteY38" fmla="*/ 4404356 h 6857999"/>
                <a:gd name="connsiteX39" fmla="*/ 79623 w 7294652"/>
                <a:gd name="connsiteY39" fmla="*/ 4175762 h 6857999"/>
                <a:gd name="connsiteX40" fmla="*/ 54185 w 7294652"/>
                <a:gd name="connsiteY40" fmla="*/ 4059229 h 6857999"/>
                <a:gd name="connsiteX41" fmla="*/ 43013 w 7294652"/>
                <a:gd name="connsiteY41" fmla="*/ 4000790 h 6857999"/>
                <a:gd name="connsiteX42" fmla="*/ 33734 w 7294652"/>
                <a:gd name="connsiteY42" fmla="*/ 3942180 h 6857999"/>
                <a:gd name="connsiteX43" fmla="*/ 45 w 7294652"/>
                <a:gd name="connsiteY43" fmla="*/ 3472097 h 6857999"/>
                <a:gd name="connsiteX44" fmla="*/ 95436 w 7294652"/>
                <a:gd name="connsiteY44" fmla="*/ 2557372 h 6857999"/>
                <a:gd name="connsiteX45" fmla="*/ 382126 w 7294652"/>
                <a:gd name="connsiteY45" fmla="*/ 1680799 h 6857999"/>
                <a:gd name="connsiteX46" fmla="*/ 1457043 w 7294652"/>
                <a:gd name="connsiteY46" fmla="*/ 192176 h 6857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7294652" h="6857999">
                  <a:moveTo>
                    <a:pt x="7294652" y="6063030"/>
                  </a:moveTo>
                  <a:lnTo>
                    <a:pt x="7294652" y="6857999"/>
                  </a:lnTo>
                  <a:lnTo>
                    <a:pt x="6248575" y="6857999"/>
                  </a:lnTo>
                  <a:lnTo>
                    <a:pt x="6477898" y="6700973"/>
                  </a:lnTo>
                  <a:cubicBezTo>
                    <a:pt x="6534790" y="6659378"/>
                    <a:pt x="6591336" y="6616237"/>
                    <a:pt x="6647884" y="6572752"/>
                  </a:cubicBezTo>
                  <a:cubicBezTo>
                    <a:pt x="6704432" y="6529268"/>
                    <a:pt x="6761151" y="6485095"/>
                    <a:pt x="6817698" y="6440235"/>
                  </a:cubicBezTo>
                  <a:lnTo>
                    <a:pt x="7161451" y="6165232"/>
                  </a:lnTo>
                  <a:close/>
                  <a:moveTo>
                    <a:pt x="1673436" y="0"/>
                  </a:moveTo>
                  <a:lnTo>
                    <a:pt x="2394951" y="0"/>
                  </a:lnTo>
                  <a:lnTo>
                    <a:pt x="2244659" y="100763"/>
                  </a:lnTo>
                  <a:cubicBezTo>
                    <a:pt x="2071051" y="224086"/>
                    <a:pt x="1903860" y="356975"/>
                    <a:pt x="1743903" y="498975"/>
                  </a:cubicBezTo>
                  <a:cubicBezTo>
                    <a:pt x="1533218" y="689638"/>
                    <a:pt x="1339146" y="897902"/>
                    <a:pt x="1163821" y="1121514"/>
                  </a:cubicBezTo>
                  <a:cubicBezTo>
                    <a:pt x="988284" y="1344764"/>
                    <a:pt x="834608" y="1584376"/>
                    <a:pt x="704911" y="1837036"/>
                  </a:cubicBezTo>
                  <a:cubicBezTo>
                    <a:pt x="573950" y="2089059"/>
                    <a:pt x="469577" y="2354041"/>
                    <a:pt x="393472" y="2627669"/>
                  </a:cubicBezTo>
                  <a:cubicBezTo>
                    <a:pt x="318269" y="2902842"/>
                    <a:pt x="280119" y="3186833"/>
                    <a:pt x="280032" y="3472097"/>
                  </a:cubicBezTo>
                  <a:cubicBezTo>
                    <a:pt x="280349" y="3610956"/>
                    <a:pt x="296380" y="3749334"/>
                    <a:pt x="327813" y="3884602"/>
                  </a:cubicBezTo>
                  <a:cubicBezTo>
                    <a:pt x="360878" y="4018046"/>
                    <a:pt x="408244" y="4147540"/>
                    <a:pt x="469096" y="4270809"/>
                  </a:cubicBezTo>
                  <a:cubicBezTo>
                    <a:pt x="499175" y="4332511"/>
                    <a:pt x="532347" y="4393012"/>
                    <a:pt x="567581" y="4452482"/>
                  </a:cubicBezTo>
                  <a:cubicBezTo>
                    <a:pt x="602815" y="4511953"/>
                    <a:pt x="641144" y="4570562"/>
                    <a:pt x="680677" y="4628484"/>
                  </a:cubicBezTo>
                  <a:cubicBezTo>
                    <a:pt x="760771" y="4743985"/>
                    <a:pt x="849802" y="4856048"/>
                    <a:pt x="941928" y="4968628"/>
                  </a:cubicBezTo>
                  <a:cubicBezTo>
                    <a:pt x="1034055" y="5081206"/>
                    <a:pt x="1130994" y="5193958"/>
                    <a:pt x="1224665" y="5311349"/>
                  </a:cubicBezTo>
                  <a:cubicBezTo>
                    <a:pt x="1271987" y="5369787"/>
                    <a:pt x="1318853" y="5429429"/>
                    <a:pt x="1365259" y="5490273"/>
                  </a:cubicBezTo>
                  <a:lnTo>
                    <a:pt x="1432808" y="5577931"/>
                  </a:lnTo>
                  <a:cubicBezTo>
                    <a:pt x="1454979" y="5605947"/>
                    <a:pt x="1476121" y="5634821"/>
                    <a:pt x="1498980" y="5662148"/>
                  </a:cubicBezTo>
                  <a:cubicBezTo>
                    <a:pt x="1676323" y="5880038"/>
                    <a:pt x="1866158" y="6087441"/>
                    <a:pt x="2067548" y="6283312"/>
                  </a:cubicBezTo>
                  <a:cubicBezTo>
                    <a:pt x="2166203" y="6379907"/>
                    <a:pt x="2266974" y="6473064"/>
                    <a:pt x="2369879" y="6562782"/>
                  </a:cubicBezTo>
                  <a:cubicBezTo>
                    <a:pt x="2473005" y="6652331"/>
                    <a:pt x="2577677" y="6738957"/>
                    <a:pt x="2686645" y="6820598"/>
                  </a:cubicBezTo>
                  <a:lnTo>
                    <a:pt x="2738907" y="6857999"/>
                  </a:lnTo>
                  <a:lnTo>
                    <a:pt x="1731787" y="6857999"/>
                  </a:lnTo>
                  <a:lnTo>
                    <a:pt x="1607949" y="6732770"/>
                  </a:lnTo>
                  <a:cubicBezTo>
                    <a:pt x="1501232" y="6617903"/>
                    <a:pt x="1401421" y="6496799"/>
                    <a:pt x="1309057" y="6370109"/>
                  </a:cubicBezTo>
                  <a:cubicBezTo>
                    <a:pt x="1217103" y="6244469"/>
                    <a:pt x="1129618" y="6116590"/>
                    <a:pt x="1048147" y="5986138"/>
                  </a:cubicBezTo>
                  <a:cubicBezTo>
                    <a:pt x="1027179" y="5953825"/>
                    <a:pt x="1007414" y="5920996"/>
                    <a:pt x="987131" y="5888512"/>
                  </a:cubicBezTo>
                  <a:lnTo>
                    <a:pt x="928866" y="5793463"/>
                  </a:lnTo>
                  <a:cubicBezTo>
                    <a:pt x="891568" y="5732276"/>
                    <a:pt x="852725" y="5671260"/>
                    <a:pt x="813708" y="5609556"/>
                  </a:cubicBezTo>
                  <a:lnTo>
                    <a:pt x="574972" y="5231598"/>
                  </a:lnTo>
                  <a:cubicBezTo>
                    <a:pt x="495221" y="5103551"/>
                    <a:pt x="416158" y="4971549"/>
                    <a:pt x="342424" y="4834048"/>
                  </a:cubicBezTo>
                  <a:cubicBezTo>
                    <a:pt x="305641" y="4765298"/>
                    <a:pt x="270236" y="4695343"/>
                    <a:pt x="237579" y="4623500"/>
                  </a:cubicBezTo>
                  <a:cubicBezTo>
                    <a:pt x="204922" y="4551655"/>
                    <a:pt x="175187" y="4478607"/>
                    <a:pt x="148373" y="4404356"/>
                  </a:cubicBezTo>
                  <a:cubicBezTo>
                    <a:pt x="121561" y="4330107"/>
                    <a:pt x="99046" y="4252934"/>
                    <a:pt x="79623" y="4175762"/>
                  </a:cubicBezTo>
                  <a:cubicBezTo>
                    <a:pt x="70514" y="4136916"/>
                    <a:pt x="61577" y="4098245"/>
                    <a:pt x="54185" y="4059229"/>
                  </a:cubicBezTo>
                  <a:lnTo>
                    <a:pt x="43013" y="4000790"/>
                  </a:lnTo>
                  <a:lnTo>
                    <a:pt x="33734" y="3942180"/>
                  </a:lnTo>
                  <a:cubicBezTo>
                    <a:pt x="10461" y="3786581"/>
                    <a:pt x="-801" y="3629416"/>
                    <a:pt x="45" y="3472097"/>
                  </a:cubicBezTo>
                  <a:cubicBezTo>
                    <a:pt x="863" y="3164748"/>
                    <a:pt x="32824" y="2858275"/>
                    <a:pt x="95436" y="2557372"/>
                  </a:cubicBezTo>
                  <a:cubicBezTo>
                    <a:pt x="157549" y="2255281"/>
                    <a:pt x="253728" y="1961216"/>
                    <a:pt x="382126" y="1680799"/>
                  </a:cubicBezTo>
                  <a:cubicBezTo>
                    <a:pt x="639940" y="1120482"/>
                    <a:pt x="1015492" y="619117"/>
                    <a:pt x="1457043" y="192176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A77FC097-E4F2-4A45-82E8-3808FA553C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00650" y="-5799"/>
              <a:ext cx="7291350" cy="6858000"/>
            </a:xfrm>
            <a:custGeom>
              <a:avLst/>
              <a:gdLst>
                <a:gd name="connsiteX0" fmla="*/ 7291350 w 7291350"/>
                <a:gd name="connsiteY0" fmla="*/ 5718699 h 6858000"/>
                <a:gd name="connsiteX1" fmla="*/ 7291350 w 7291350"/>
                <a:gd name="connsiteY1" fmla="*/ 6806115 h 6858000"/>
                <a:gd name="connsiteX2" fmla="*/ 7224124 w 7291350"/>
                <a:gd name="connsiteY2" fmla="*/ 6858000 h 6858000"/>
                <a:gd name="connsiteX3" fmla="*/ 5607142 w 7291350"/>
                <a:gd name="connsiteY3" fmla="*/ 6858000 h 6858000"/>
                <a:gd name="connsiteX4" fmla="*/ 5736072 w 7291350"/>
                <a:gd name="connsiteY4" fmla="*/ 6801170 h 6858000"/>
                <a:gd name="connsiteX5" fmla="*/ 6949826 w 7291350"/>
                <a:gd name="connsiteY5" fmla="*/ 5983707 h 6858000"/>
                <a:gd name="connsiteX6" fmla="*/ 7220703 w 7291350"/>
                <a:gd name="connsiteY6" fmla="*/ 5773675 h 6858000"/>
                <a:gd name="connsiteX7" fmla="*/ 7218419 w 7291350"/>
                <a:gd name="connsiteY7" fmla="*/ 0 h 6858000"/>
                <a:gd name="connsiteX8" fmla="*/ 7291350 w 7291350"/>
                <a:gd name="connsiteY8" fmla="*/ 0 h 6858000"/>
                <a:gd name="connsiteX9" fmla="*/ 7291350 w 7291350"/>
                <a:gd name="connsiteY9" fmla="*/ 50138 h 6858000"/>
                <a:gd name="connsiteX10" fmla="*/ 1797607 w 7291350"/>
                <a:gd name="connsiteY10" fmla="*/ 0 h 6858000"/>
                <a:gd name="connsiteX11" fmla="*/ 3385676 w 7291350"/>
                <a:gd name="connsiteY11" fmla="*/ 0 h 6858000"/>
                <a:gd name="connsiteX12" fmla="*/ 3360567 w 7291350"/>
                <a:gd name="connsiteY12" fmla="*/ 11552 h 6858000"/>
                <a:gd name="connsiteX13" fmla="*/ 2267395 w 7291350"/>
                <a:gd name="connsiteY13" fmla="*/ 725831 h 6858000"/>
                <a:gd name="connsiteX14" fmla="*/ 1234074 w 7291350"/>
                <a:gd name="connsiteY14" fmla="*/ 2007171 h 6858000"/>
                <a:gd name="connsiteX15" fmla="*/ 859383 w 7291350"/>
                <a:gd name="connsiteY15" fmla="*/ 3498372 h 6858000"/>
                <a:gd name="connsiteX16" fmla="*/ 1479513 w 7291350"/>
                <a:gd name="connsiteY16" fmla="*/ 4883182 h 6858000"/>
                <a:gd name="connsiteX17" fmla="*/ 1791985 w 7291350"/>
                <a:gd name="connsiteY17" fmla="*/ 5322671 h 6858000"/>
                <a:gd name="connsiteX18" fmla="*/ 3397295 w 7291350"/>
                <a:gd name="connsiteY18" fmla="*/ 6784567 h 6858000"/>
                <a:gd name="connsiteX19" fmla="*/ 3590446 w 7291350"/>
                <a:gd name="connsiteY19" fmla="*/ 6858000 h 6858000"/>
                <a:gd name="connsiteX20" fmla="*/ 1970757 w 7291350"/>
                <a:gd name="connsiteY20" fmla="*/ 6858000 h 6858000"/>
                <a:gd name="connsiteX21" fmla="*/ 1735872 w 7291350"/>
                <a:gd name="connsiteY21" fmla="*/ 6627685 h 6858000"/>
                <a:gd name="connsiteX22" fmla="*/ 1080932 w 7291350"/>
                <a:gd name="connsiteY22" fmla="*/ 5805127 h 6858000"/>
                <a:gd name="connsiteX23" fmla="*/ 0 w 7291350"/>
                <a:gd name="connsiteY23" fmla="*/ 3498372 h 6858000"/>
                <a:gd name="connsiteX24" fmla="*/ 1708174 w 7291350"/>
                <a:gd name="connsiteY24" fmla="*/ 7330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291350" h="6858000">
                  <a:moveTo>
                    <a:pt x="7291350" y="5718699"/>
                  </a:moveTo>
                  <a:lnTo>
                    <a:pt x="7291350" y="6806115"/>
                  </a:lnTo>
                  <a:lnTo>
                    <a:pt x="7224124" y="6858000"/>
                  </a:lnTo>
                  <a:lnTo>
                    <a:pt x="5607142" y="6858000"/>
                  </a:lnTo>
                  <a:lnTo>
                    <a:pt x="5736072" y="6801170"/>
                  </a:lnTo>
                  <a:cubicBezTo>
                    <a:pt x="6122313" y="6616106"/>
                    <a:pt x="6503069" y="6332805"/>
                    <a:pt x="6949826" y="5983707"/>
                  </a:cubicBezTo>
                  <a:cubicBezTo>
                    <a:pt x="7041094" y="5912378"/>
                    <a:pt x="7132358" y="5842426"/>
                    <a:pt x="7220703" y="5773675"/>
                  </a:cubicBezTo>
                  <a:close/>
                  <a:moveTo>
                    <a:pt x="7218419" y="0"/>
                  </a:moveTo>
                  <a:lnTo>
                    <a:pt x="7291350" y="0"/>
                  </a:lnTo>
                  <a:lnTo>
                    <a:pt x="7291350" y="50138"/>
                  </a:lnTo>
                  <a:close/>
                  <a:moveTo>
                    <a:pt x="1797607" y="0"/>
                  </a:moveTo>
                  <a:lnTo>
                    <a:pt x="3385676" y="0"/>
                  </a:lnTo>
                  <a:lnTo>
                    <a:pt x="3360567" y="11552"/>
                  </a:lnTo>
                  <a:cubicBezTo>
                    <a:pt x="2968013" y="202286"/>
                    <a:pt x="2600620" y="442170"/>
                    <a:pt x="2267395" y="725831"/>
                  </a:cubicBezTo>
                  <a:cubicBezTo>
                    <a:pt x="1824986" y="1104820"/>
                    <a:pt x="1477279" y="1536057"/>
                    <a:pt x="1234074" y="2007171"/>
                  </a:cubicBezTo>
                  <a:cubicBezTo>
                    <a:pt x="985368" y="2488770"/>
                    <a:pt x="859383" y="2990476"/>
                    <a:pt x="859383" y="3498372"/>
                  </a:cubicBezTo>
                  <a:cubicBezTo>
                    <a:pt x="859383" y="4010222"/>
                    <a:pt x="1060651" y="4308942"/>
                    <a:pt x="1479513" y="4883182"/>
                  </a:cubicBezTo>
                  <a:cubicBezTo>
                    <a:pt x="1580577" y="5021714"/>
                    <a:pt x="1685078" y="5164888"/>
                    <a:pt x="1791985" y="5322671"/>
                  </a:cubicBezTo>
                  <a:cubicBezTo>
                    <a:pt x="2283419" y="6046950"/>
                    <a:pt x="2796809" y="6521439"/>
                    <a:pt x="3397295" y="6784567"/>
                  </a:cubicBezTo>
                  <a:lnTo>
                    <a:pt x="3590446" y="6858000"/>
                  </a:lnTo>
                  <a:lnTo>
                    <a:pt x="1970757" y="6858000"/>
                  </a:lnTo>
                  <a:lnTo>
                    <a:pt x="1735872" y="6627685"/>
                  </a:lnTo>
                  <a:cubicBezTo>
                    <a:pt x="1502484" y="6382823"/>
                    <a:pt x="1285774" y="6107254"/>
                    <a:pt x="1080932" y="5805127"/>
                  </a:cubicBezTo>
                  <a:cubicBezTo>
                    <a:pt x="556365" y="5032027"/>
                    <a:pt x="0" y="4501616"/>
                    <a:pt x="0" y="3498372"/>
                  </a:cubicBezTo>
                  <a:cubicBezTo>
                    <a:pt x="0" y="2160829"/>
                    <a:pt x="685186" y="949872"/>
                    <a:pt x="1708174" y="7330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D0DF88B0-FA8A-47F5-8EAC-1880B1A51B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22894" y="-5799"/>
              <a:ext cx="7269107" cy="6858000"/>
            </a:xfrm>
            <a:custGeom>
              <a:avLst/>
              <a:gdLst>
                <a:gd name="connsiteX0" fmla="*/ 7269107 w 7269107"/>
                <a:gd name="connsiteY0" fmla="*/ 5518449 h 6858000"/>
                <a:gd name="connsiteX1" fmla="*/ 7269107 w 7269107"/>
                <a:gd name="connsiteY1" fmla="*/ 6823281 h 6858000"/>
                <a:gd name="connsiteX2" fmla="*/ 7224122 w 7269107"/>
                <a:gd name="connsiteY2" fmla="*/ 6858000 h 6858000"/>
                <a:gd name="connsiteX3" fmla="*/ 4927054 w 7269107"/>
                <a:gd name="connsiteY3" fmla="*/ 6858000 h 6858000"/>
                <a:gd name="connsiteX4" fmla="*/ 4982167 w 7269107"/>
                <a:gd name="connsiteY4" fmla="*/ 6852876 h 6858000"/>
                <a:gd name="connsiteX5" fmla="*/ 5743768 w 7269107"/>
                <a:gd name="connsiteY5" fmla="*/ 6606245 h 6858000"/>
                <a:gd name="connsiteX6" fmla="*/ 6843778 w 7269107"/>
                <a:gd name="connsiteY6" fmla="*/ 5848440 h 6858000"/>
                <a:gd name="connsiteX7" fmla="*/ 7115515 w 7269107"/>
                <a:gd name="connsiteY7" fmla="*/ 5637891 h 6858000"/>
                <a:gd name="connsiteX8" fmla="*/ 6870111 w 7269107"/>
                <a:gd name="connsiteY8" fmla="*/ 0 h 6858000"/>
                <a:gd name="connsiteX9" fmla="*/ 7269107 w 7269107"/>
                <a:gd name="connsiteY9" fmla="*/ 0 h 6858000"/>
                <a:gd name="connsiteX10" fmla="*/ 7269107 w 7269107"/>
                <a:gd name="connsiteY10" fmla="*/ 243137 h 6858000"/>
                <a:gd name="connsiteX11" fmla="*/ 7089989 w 7269107"/>
                <a:gd name="connsiteY11" fmla="*/ 119955 h 6858000"/>
                <a:gd name="connsiteX12" fmla="*/ 6952948 w 7269107"/>
                <a:gd name="connsiteY12" fmla="*/ 41521 h 6858000"/>
                <a:gd name="connsiteX13" fmla="*/ 1797606 w 7269107"/>
                <a:gd name="connsiteY13" fmla="*/ 0 h 6858000"/>
                <a:gd name="connsiteX14" fmla="*/ 3815328 w 7269107"/>
                <a:gd name="connsiteY14" fmla="*/ 0 h 6858000"/>
                <a:gd name="connsiteX15" fmla="*/ 3627371 w 7269107"/>
                <a:gd name="connsiteY15" fmla="*/ 77142 h 6858000"/>
                <a:gd name="connsiteX16" fmla="*/ 2379115 w 7269107"/>
                <a:gd name="connsiteY16" fmla="*/ 856285 h 6858000"/>
                <a:gd name="connsiteX17" fmla="*/ 1386699 w 7269107"/>
                <a:gd name="connsiteY17" fmla="*/ 2086062 h 6858000"/>
                <a:gd name="connsiteX18" fmla="*/ 1031258 w 7269107"/>
                <a:gd name="connsiteY18" fmla="*/ 3498372 h 6858000"/>
                <a:gd name="connsiteX19" fmla="*/ 1618904 w 7269107"/>
                <a:gd name="connsiteY19" fmla="*/ 4781604 h 6858000"/>
                <a:gd name="connsiteX20" fmla="*/ 1934812 w 7269107"/>
                <a:gd name="connsiteY20" fmla="*/ 5225904 h 6858000"/>
                <a:gd name="connsiteX21" fmla="*/ 3140010 w 7269107"/>
                <a:gd name="connsiteY21" fmla="*/ 6456196 h 6858000"/>
                <a:gd name="connsiteX22" fmla="*/ 4281662 w 7269107"/>
                <a:gd name="connsiteY22" fmla="*/ 6843305 h 6858000"/>
                <a:gd name="connsiteX23" fmla="*/ 4449058 w 7269107"/>
                <a:gd name="connsiteY23" fmla="*/ 6858000 h 6858000"/>
                <a:gd name="connsiteX24" fmla="*/ 1970756 w 7269107"/>
                <a:gd name="connsiteY24" fmla="*/ 6858000 h 6858000"/>
                <a:gd name="connsiteX25" fmla="*/ 1735871 w 7269107"/>
                <a:gd name="connsiteY25" fmla="*/ 6627685 h 6858000"/>
                <a:gd name="connsiteX26" fmla="*/ 1080930 w 7269107"/>
                <a:gd name="connsiteY26" fmla="*/ 5805127 h 6858000"/>
                <a:gd name="connsiteX27" fmla="*/ 0 w 7269107"/>
                <a:gd name="connsiteY27" fmla="*/ 3498372 h 6858000"/>
                <a:gd name="connsiteX28" fmla="*/ 1708172 w 7269107"/>
                <a:gd name="connsiteY28" fmla="*/ 7330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7269107" h="6858000">
                  <a:moveTo>
                    <a:pt x="7269107" y="5518449"/>
                  </a:moveTo>
                  <a:lnTo>
                    <a:pt x="7269107" y="6823281"/>
                  </a:lnTo>
                  <a:lnTo>
                    <a:pt x="7224122" y="6858000"/>
                  </a:lnTo>
                  <a:lnTo>
                    <a:pt x="4927054" y="6858000"/>
                  </a:lnTo>
                  <a:lnTo>
                    <a:pt x="4982167" y="6852876"/>
                  </a:lnTo>
                  <a:cubicBezTo>
                    <a:pt x="5236517" y="6821036"/>
                    <a:pt x="5483373" y="6740566"/>
                    <a:pt x="5743768" y="6606245"/>
                  </a:cubicBezTo>
                  <a:cubicBezTo>
                    <a:pt x="6099551" y="6422337"/>
                    <a:pt x="6452586" y="6154209"/>
                    <a:pt x="6843778" y="5848440"/>
                  </a:cubicBezTo>
                  <a:cubicBezTo>
                    <a:pt x="6935559" y="5776768"/>
                    <a:pt x="7026997" y="5706642"/>
                    <a:pt x="7115515" y="5637891"/>
                  </a:cubicBezTo>
                  <a:close/>
                  <a:moveTo>
                    <a:pt x="6870111" y="0"/>
                  </a:moveTo>
                  <a:lnTo>
                    <a:pt x="7269107" y="0"/>
                  </a:lnTo>
                  <a:lnTo>
                    <a:pt x="7269107" y="243137"/>
                  </a:lnTo>
                  <a:lnTo>
                    <a:pt x="7089989" y="119955"/>
                  </a:lnTo>
                  <a:cubicBezTo>
                    <a:pt x="7045081" y="92581"/>
                    <a:pt x="6999384" y="66425"/>
                    <a:pt x="6952948" y="41521"/>
                  </a:cubicBezTo>
                  <a:close/>
                  <a:moveTo>
                    <a:pt x="1797606" y="0"/>
                  </a:moveTo>
                  <a:lnTo>
                    <a:pt x="3815328" y="0"/>
                  </a:lnTo>
                  <a:lnTo>
                    <a:pt x="3627371" y="77142"/>
                  </a:lnTo>
                  <a:cubicBezTo>
                    <a:pt x="3175548" y="273822"/>
                    <a:pt x="2754868" y="536281"/>
                    <a:pt x="2379115" y="856285"/>
                  </a:cubicBezTo>
                  <a:cubicBezTo>
                    <a:pt x="1959736" y="1215679"/>
                    <a:pt x="1616497" y="1640901"/>
                    <a:pt x="1386699" y="2086062"/>
                  </a:cubicBezTo>
                  <a:cubicBezTo>
                    <a:pt x="1151572" y="2543083"/>
                    <a:pt x="1031258" y="3018150"/>
                    <a:pt x="1031258" y="3498372"/>
                  </a:cubicBezTo>
                  <a:cubicBezTo>
                    <a:pt x="1031258" y="3957455"/>
                    <a:pt x="1211213" y="4223692"/>
                    <a:pt x="1618904" y="4781604"/>
                  </a:cubicBezTo>
                  <a:cubicBezTo>
                    <a:pt x="1720826" y="4921339"/>
                    <a:pt x="1826186" y="5065887"/>
                    <a:pt x="1934812" y="5225904"/>
                  </a:cubicBezTo>
                  <a:cubicBezTo>
                    <a:pt x="2318957" y="5792064"/>
                    <a:pt x="2713069" y="6194600"/>
                    <a:pt x="3140010" y="6456196"/>
                  </a:cubicBezTo>
                  <a:cubicBezTo>
                    <a:pt x="3479423" y="6664512"/>
                    <a:pt x="3855769" y="6792387"/>
                    <a:pt x="4281662" y="6843305"/>
                  </a:cubicBezTo>
                  <a:lnTo>
                    <a:pt x="4449058" y="6858000"/>
                  </a:lnTo>
                  <a:lnTo>
                    <a:pt x="1970756" y="6858000"/>
                  </a:lnTo>
                  <a:lnTo>
                    <a:pt x="1735871" y="6627685"/>
                  </a:lnTo>
                  <a:cubicBezTo>
                    <a:pt x="1502482" y="6382823"/>
                    <a:pt x="1285773" y="6107254"/>
                    <a:pt x="1080930" y="5805127"/>
                  </a:cubicBezTo>
                  <a:cubicBezTo>
                    <a:pt x="556364" y="5032027"/>
                    <a:pt x="0" y="4501616"/>
                    <a:pt x="0" y="3498372"/>
                  </a:cubicBezTo>
                  <a:cubicBezTo>
                    <a:pt x="0" y="2160829"/>
                    <a:pt x="685185" y="949872"/>
                    <a:pt x="1708172" y="7330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5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8C3B8B-2C15-4AA5-9FB4-AAE89E0277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32812" y="1032987"/>
            <a:ext cx="4919108" cy="479202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000" b="1">
                <a:solidFill>
                  <a:schemeClr val="tx2"/>
                </a:solidFill>
              </a:rPr>
              <a:t>Član 29</a:t>
            </a:r>
          </a:p>
          <a:p>
            <a:pPr marL="0" indent="0">
              <a:buNone/>
            </a:pPr>
            <a:r>
              <a:rPr lang="en-US" sz="2000">
                <a:solidFill>
                  <a:schemeClr val="tx2"/>
                </a:solidFill>
              </a:rPr>
              <a:t>Kriterijumi za bodovanje </a:t>
            </a:r>
            <a:r>
              <a:rPr lang="en-US" sz="2000" b="1">
                <a:solidFill>
                  <a:schemeClr val="tx2"/>
                </a:solidFill>
              </a:rPr>
              <a:t>nenastavnog osoblja Univerziteta</a:t>
            </a:r>
            <a:r>
              <a:rPr lang="en-US" sz="2000">
                <a:solidFill>
                  <a:schemeClr val="tx2"/>
                </a:solidFill>
              </a:rPr>
              <a:t> su sledeći:</a:t>
            </a:r>
          </a:p>
          <a:p>
            <a:pPr marL="0" indent="0">
              <a:buNone/>
            </a:pPr>
            <a:r>
              <a:rPr lang="en-US" sz="2000">
                <a:solidFill>
                  <a:schemeClr val="tx2"/>
                </a:solidFill>
              </a:rPr>
              <a:t>- poznavanje stranog jezika na kom se odvija mobilnost</a:t>
            </a:r>
          </a:p>
          <a:p>
            <a:pPr marL="0" indent="0">
              <a:buNone/>
            </a:pPr>
            <a:r>
              <a:rPr lang="en-US" sz="2000">
                <a:solidFill>
                  <a:schemeClr val="tx2"/>
                </a:solidFill>
              </a:rPr>
              <a:t>- adekvatnost</a:t>
            </a:r>
            <a:r>
              <a:rPr lang="sr-Latn-RS" sz="2000">
                <a:solidFill>
                  <a:schemeClr val="tx2"/>
                </a:solidFill>
              </a:rPr>
              <a:t>,</a:t>
            </a:r>
            <a:r>
              <a:rPr lang="en-US" sz="2000">
                <a:solidFill>
                  <a:schemeClr val="tx2"/>
                </a:solidFill>
              </a:rPr>
              <a:t> konkretnost </a:t>
            </a:r>
            <a:r>
              <a:rPr lang="sr-Latn-RS" sz="2000">
                <a:solidFill>
                  <a:schemeClr val="tx2"/>
                </a:solidFill>
              </a:rPr>
              <a:t>i tip </a:t>
            </a:r>
            <a:r>
              <a:rPr lang="en-US" sz="2000">
                <a:solidFill>
                  <a:schemeClr val="tx2"/>
                </a:solidFill>
              </a:rPr>
              <a:t>plana mobilnosti</a:t>
            </a:r>
          </a:p>
          <a:p>
            <a:pPr marL="0" indent="0">
              <a:buNone/>
            </a:pPr>
            <a:r>
              <a:rPr lang="en-US" sz="2000">
                <a:solidFill>
                  <a:schemeClr val="tx2"/>
                </a:solidFill>
              </a:rPr>
              <a:t>- uloga kandidata u saradnji sa stranim univerzitetom-domaćinom</a:t>
            </a:r>
          </a:p>
          <a:p>
            <a:pPr marL="0" indent="0">
              <a:buNone/>
            </a:pPr>
            <a:r>
              <a:rPr lang="en-US" sz="2000">
                <a:solidFill>
                  <a:schemeClr val="tx2"/>
                </a:solidFill>
              </a:rPr>
              <a:t>- prethodno korišćenje Erazmus+ stipendija</a:t>
            </a:r>
          </a:p>
          <a:p>
            <a:pPr marL="0" indent="0">
              <a:buNone/>
            </a:pPr>
            <a:r>
              <a:rPr lang="en-US" sz="2000">
                <a:solidFill>
                  <a:schemeClr val="tx2"/>
                </a:solidFill>
              </a:rPr>
              <a:t>- učešće u procesu internacionalizacije</a:t>
            </a:r>
          </a:p>
          <a:p>
            <a:pPr marL="0" indent="0">
              <a:buNone/>
            </a:pPr>
            <a:r>
              <a:rPr lang="en-US" sz="2000">
                <a:solidFill>
                  <a:schemeClr val="tx2"/>
                </a:solidFill>
              </a:rPr>
              <a:t>- motivacija</a:t>
            </a:r>
          </a:p>
        </p:txBody>
      </p:sp>
    </p:spTree>
    <p:extLst>
      <p:ext uri="{BB962C8B-B14F-4D97-AF65-F5344CB8AC3E}">
        <p14:creationId xmlns:p14="http://schemas.microsoft.com/office/powerpoint/2010/main" val="37475130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889</Words>
  <Application>Microsoft Office PowerPoint</Application>
  <PresentationFormat>Widescreen</PresentationFormat>
  <Paragraphs>111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1_Office Theme</vt:lpstr>
      <vt:lpstr>PowerPoint Presentation</vt:lpstr>
      <vt:lpstr>PowerPoint Presentation</vt:lpstr>
      <vt:lpstr>PowerPoint Presentation</vt:lpstr>
      <vt:lpstr>JAVNI POZIV ZA ERASMUS+ ODLAZNU MOBILNOST STUDENATA I ZAPOSLENIH UNS-a PREMA PROGRAMSKIM ZEMLJAMA</vt:lpstr>
      <vt:lpstr>PROCES PRIJAVLJIVANJA</vt:lpstr>
      <vt:lpstr>DOKUMENTACIJA ZA PRIJAVU</vt:lpstr>
      <vt:lpstr>KRITERIJUMI ZA BODOVANJE</vt:lpstr>
      <vt:lpstr>KRITERIJUMI ZA BODOVANJE</vt:lpstr>
      <vt:lpstr>KRITERIJUMI ZA BODOVANJE</vt:lpstr>
      <vt:lpstr>PowerPoint Presentation</vt:lpstr>
      <vt:lpstr>MESEČNI IZNOS STIPENDIJE ZA STUDENTE</vt:lpstr>
      <vt:lpstr>IZNOS STIPENDIJE ZA ZAPOSLENE</vt:lpstr>
      <vt:lpstr>MOGUĆNOST APLICIRANJA ZA DODATNA SREDSTVA ZA MOBILNOST</vt:lpstr>
      <vt:lpstr>NOVINA ZA STUDENTE: MOBILNOST U SVRHU OBAVLJANJA PRAKSE</vt:lpstr>
      <vt:lpstr>VAŽNE NAPOMENE!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Ivana Jovanović</dc:creator>
  <cp:lastModifiedBy>Ivana Jovanović</cp:lastModifiedBy>
  <cp:revision>26</cp:revision>
  <dcterms:created xsi:type="dcterms:W3CDTF">2021-02-02T08:47:20Z</dcterms:created>
  <dcterms:modified xsi:type="dcterms:W3CDTF">2021-02-03T09:01:28Z</dcterms:modified>
</cp:coreProperties>
</file>