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7"/>
  </p:notesMasterIdLst>
  <p:sldIdLst>
    <p:sldId id="256" r:id="rId2"/>
    <p:sldId id="260" r:id="rId3"/>
    <p:sldId id="261" r:id="rId4"/>
    <p:sldId id="290" r:id="rId5"/>
    <p:sldId id="287" r:id="rId6"/>
    <p:sldId id="293" r:id="rId7"/>
    <p:sldId id="288" r:id="rId8"/>
    <p:sldId id="291" r:id="rId9"/>
    <p:sldId id="289" r:id="rId10"/>
    <p:sldId id="292" r:id="rId11"/>
    <p:sldId id="276" r:id="rId12"/>
    <p:sldId id="283" r:id="rId13"/>
    <p:sldId id="297" r:id="rId14"/>
    <p:sldId id="294" r:id="rId15"/>
    <p:sldId id="29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85012" autoAdjust="0"/>
  </p:normalViewPr>
  <p:slideViewPr>
    <p:cSldViewPr>
      <p:cViewPr>
        <p:scale>
          <a:sx n="89" d="100"/>
          <a:sy n="89" d="100"/>
        </p:scale>
        <p:origin x="2298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0A0B9-F98B-4BDF-9AAB-5B14DC0B2CF1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D3476-0FCE-4023-956E-3F5BE77EC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32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R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D3476-0FCE-4023-956E-3F5BE77EC26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D3476-0FCE-4023-956E-3F5BE77EC2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53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D3476-0FCE-4023-956E-3F5BE77EC26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D3476-0FCE-4023-956E-3F5BE77EC26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31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D3476-0FCE-4023-956E-3F5BE77EC26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15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RS" dirty="0"/>
          </a:p>
          <a:p>
            <a:r>
              <a:rPr lang="en-US" dirty="0" err="1"/>
              <a:t>Erazmus</a:t>
            </a:r>
            <a:r>
              <a:rPr lang="en-US" dirty="0"/>
              <a:t>+ je </a:t>
            </a:r>
            <a:r>
              <a:rPr lang="en-US" b="1" dirty="0" err="1"/>
              <a:t>jedan</a:t>
            </a:r>
            <a:r>
              <a:rPr lang="en-US" b="1" dirty="0"/>
              <a:t> od </a:t>
            </a:r>
            <a:r>
              <a:rPr lang="en-US" b="1" dirty="0" err="1"/>
              <a:t>najvećih</a:t>
            </a:r>
            <a:r>
              <a:rPr lang="en-US" b="1" dirty="0"/>
              <a:t> </a:t>
            </a:r>
            <a:r>
              <a:rPr lang="en-US" b="1" dirty="0" err="1"/>
              <a:t>programa</a:t>
            </a:r>
            <a:r>
              <a:rPr lang="en-US" b="1" dirty="0"/>
              <a:t> EU</a:t>
            </a:r>
            <a:r>
              <a:rPr lang="en-US" dirty="0"/>
              <a:t>  koji </a:t>
            </a:r>
            <a:r>
              <a:rPr lang="en-US" dirty="0" err="1"/>
              <a:t>finansira</a:t>
            </a:r>
            <a:r>
              <a:rPr lang="en-US" dirty="0"/>
              <a:t> </a:t>
            </a:r>
            <a:r>
              <a:rPr lang="en-US" dirty="0" err="1"/>
              <a:t>projekte</a:t>
            </a:r>
            <a:r>
              <a:rPr lang="en-US" dirty="0"/>
              <a:t> </a:t>
            </a:r>
            <a:r>
              <a:rPr lang="en-US" dirty="0" err="1"/>
              <a:t>mobilnosti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saradnje</a:t>
            </a:r>
            <a:r>
              <a:rPr lang="en-US" dirty="0"/>
              <a:t> u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obrazovanja</a:t>
            </a:r>
            <a:r>
              <a:rPr lang="en-US" dirty="0"/>
              <a:t>, </a:t>
            </a:r>
            <a:r>
              <a:rPr lang="en-US" dirty="0" err="1"/>
              <a:t>obuka</a:t>
            </a:r>
            <a:r>
              <a:rPr lang="en-US" dirty="0"/>
              <a:t> </a:t>
            </a:r>
            <a:r>
              <a:rPr lang="en-US" dirty="0" err="1"/>
              <a:t>mladih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sporta</a:t>
            </a:r>
            <a:r>
              <a:rPr lang="en-US" dirty="0"/>
              <a:t>. </a:t>
            </a:r>
            <a:endParaRPr lang="sr-Latn-RS" dirty="0"/>
          </a:p>
          <a:p>
            <a:r>
              <a:rPr lang="sr-Latn-RS" dirty="0"/>
              <a:t>Srbija je postala partnerska zemlja u programu 2014, i u ovom statusu bila je najaktivnija članica i imala najveći broj učesnika u samom programu od svih zemalja koje pripadaju Zapadnom Balkanu. Od 2019 postaje pino pravna članica programa, te može da koristi sve komponente programa.</a:t>
            </a:r>
          </a:p>
          <a:p>
            <a:r>
              <a:rPr lang="sr-Latn-RS" dirty="0"/>
              <a:t>Program</a:t>
            </a:r>
            <a:r>
              <a:rPr lang="sr-Latn-RS" baseline="0" dirty="0"/>
              <a:t> sadrži 3 ključne aktivnosti, </a:t>
            </a:r>
            <a:r>
              <a:rPr lang="sr-Latn-RS" dirty="0"/>
              <a:t>cemo da se ovde fokusiramo na samo jedan deo programa KA1 – akademske mobilnosti</a:t>
            </a:r>
            <a:endParaRPr lang="sr-Latn-RS" baseline="0" dirty="0"/>
          </a:p>
          <a:p>
            <a:endParaRPr lang="sr-Latn-R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latin typeface="Calibri" pitchFamily="34" charset="0"/>
                <a:cs typeface="Calibri" pitchFamily="34" charset="0"/>
              </a:rPr>
              <a:t>Kada su u pitanju mogućnosti koje su dostupne pojedincima u vezi sa komponentom obrazovanje, Erazmus+ program i njegova ključna aktivnost 1 (KA1) podržavaju projekte za međunarodnu kreditnu mobilnost, koji omogućavaju mobilnosti studenata, nastavnog i administrativnog osoblja.</a:t>
            </a:r>
          </a:p>
          <a:p>
            <a:endParaRPr lang="sr-Latn-R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latin typeface="Calibri" pitchFamily="34" charset="0"/>
                <a:cs typeface="Calibri" pitchFamily="34" charset="0"/>
              </a:rPr>
              <a:t>Prirodno-matematički fakultet zajedno </a:t>
            </a:r>
            <a:r>
              <a:rPr lang="sr-Latn-RS" dirty="0">
                <a:latin typeface="Calibri" pitchFamily="34" charset="0"/>
                <a:cs typeface="Calibri" pitchFamily="34" charset="0"/>
              </a:rPr>
              <a:t>UNS </a:t>
            </a:r>
            <a:r>
              <a:rPr lang="vi-VN" dirty="0">
                <a:latin typeface="Calibri" pitchFamily="34" charset="0"/>
                <a:cs typeface="Calibri" pitchFamily="34" charset="0"/>
              </a:rPr>
              <a:t>aktivno učestvuje u Erazmus+ programu i ključnoj aktivnosti 1 (KA1). Zahvaljujući uspešnoj saradnji sa brojnim partnerskim visokoškolskim  ustanovama iz inostranstva, svake akademske godine se uspešno realizuje dolazna i odlazna mobilnost studenata, akademskog i administrativnog osoblja.</a:t>
            </a:r>
            <a:endParaRPr lang="sr-Latn-RS" dirty="0">
              <a:latin typeface="Calibri" pitchFamily="34" charset="0"/>
              <a:cs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dirty="0">
                <a:latin typeface="Calibri" pitchFamily="34" charset="0"/>
                <a:cs typeface="Calibri" pitchFamily="34" charset="0"/>
              </a:rPr>
              <a:t>Ugovori sa partnerskim univeruitetima se potpisuju na nivou fakulteta, te brojimo više od 40.</a:t>
            </a:r>
            <a:endParaRPr lang="vi-VN" dirty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D3476-0FCE-4023-956E-3F5BE77EC26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sr-Latn-RS" dirty="0"/>
              <a:t>j. </a:t>
            </a:r>
            <a:r>
              <a:rPr lang="en-US" dirty="0"/>
              <a:t>M</a:t>
            </a:r>
            <a:r>
              <a:rPr lang="sr-Latn-RS" dirty="0"/>
              <a:t>obilnost (bez obzira da li je u pitanju usavršavanje ili držanje nastave je moguće isključivo ukoliko UNS ima sporazum sa nekim</a:t>
            </a:r>
            <a:r>
              <a:rPr lang="sr-Latn-RS" baseline="0" dirty="0"/>
              <a:t> UN iz partnerske zemlje.</a:t>
            </a:r>
          </a:p>
          <a:p>
            <a:endParaRPr lang="sr-Latn-RS" baseline="0" dirty="0"/>
          </a:p>
          <a:p>
            <a:r>
              <a:rPr lang="en-US" dirty="0"/>
              <a:t>KA171 </a:t>
            </a:r>
            <a:r>
              <a:rPr lang="en-US" dirty="0" err="1"/>
              <a:t>projekti</a:t>
            </a:r>
            <a:r>
              <a:rPr lang="en-US" dirty="0"/>
              <a:t> </a:t>
            </a:r>
            <a:r>
              <a:rPr lang="en-US" dirty="0" err="1"/>
              <a:t>mobilnosti</a:t>
            </a:r>
            <a:r>
              <a:rPr lang="en-US" dirty="0"/>
              <a:t> (po </a:t>
            </a:r>
            <a:r>
              <a:rPr lang="en-US" dirty="0" err="1"/>
              <a:t>uzoru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stare KA107 </a:t>
            </a:r>
            <a:r>
              <a:rPr lang="en-US" dirty="0" err="1"/>
              <a:t>projekte</a:t>
            </a:r>
            <a:r>
              <a:rPr lang="en-US" dirty="0"/>
              <a:t>) </a:t>
            </a:r>
            <a:r>
              <a:rPr lang="en-US" dirty="0" err="1"/>
              <a:t>podrazumevaju</a:t>
            </a:r>
            <a:r>
              <a:rPr lang="en-US" dirty="0"/>
              <a:t> </a:t>
            </a:r>
            <a:r>
              <a:rPr lang="en-US" dirty="0" err="1"/>
              <a:t>mobilnosti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sprovode</a:t>
            </a:r>
            <a:r>
              <a:rPr lang="en-US" dirty="0"/>
              <a:t> </a:t>
            </a:r>
            <a:r>
              <a:rPr lang="en-US" dirty="0" err="1"/>
              <a:t>isključivo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trećim</a:t>
            </a:r>
            <a:r>
              <a:rPr lang="en-US" dirty="0"/>
              <a:t> </a:t>
            </a:r>
            <a:r>
              <a:rPr lang="en-US" dirty="0" err="1"/>
              <a:t>zemljama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ne </a:t>
            </a:r>
            <a:r>
              <a:rPr lang="en-US" dirty="0" err="1"/>
              <a:t>učestvuju</a:t>
            </a:r>
            <a:r>
              <a:rPr lang="en-US" dirty="0"/>
              <a:t> </a:t>
            </a:r>
            <a:r>
              <a:rPr lang="en-US" dirty="0" err="1"/>
              <a:t>punopravno</a:t>
            </a:r>
            <a:r>
              <a:rPr lang="en-US" dirty="0"/>
              <a:t> u </a:t>
            </a:r>
            <a:r>
              <a:rPr lang="en-US" dirty="0" err="1"/>
              <a:t>Programu</a:t>
            </a:r>
            <a:r>
              <a:rPr lang="en-US" dirty="0"/>
              <a:t>,</a:t>
            </a:r>
            <a:endParaRPr lang="sr-Latn-R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D3476-0FCE-4023-956E-3F5BE77EC26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b="1" dirty="0"/>
              <a:t>140-180</a:t>
            </a:r>
            <a:r>
              <a:rPr lang="sr-Latn-RS" b="1" baseline="0" dirty="0"/>
              <a:t> evra</a:t>
            </a:r>
          </a:p>
          <a:p>
            <a:r>
              <a:rPr lang="sr-Latn-RS" dirty="0"/>
              <a:t>(zavisi od visine troškova zemlje u koju se ide na razmenu) </a:t>
            </a:r>
          </a:p>
          <a:p>
            <a:r>
              <a:rPr lang="sr-Latn-RS" dirty="0"/>
              <a:t>(zavisi od udaljenosti od zemlje u koju se ide u km)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b="1" dirty="0"/>
              <a:t> travel 20 - 1500</a:t>
            </a:r>
            <a:endParaRPr lang="ru-RU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D3476-0FCE-4023-956E-3F5BE77EC2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93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Moguce</a:t>
            </a:r>
            <a:r>
              <a:rPr lang="en-US" dirty="0"/>
              <a:t> </a:t>
            </a:r>
            <a:r>
              <a:rPr lang="en-US" dirty="0" err="1"/>
              <a:t>poslati</a:t>
            </a:r>
            <a:r>
              <a:rPr lang="en-US" dirty="0"/>
              <a:t> </a:t>
            </a:r>
            <a:r>
              <a:rPr lang="en-US" dirty="0" err="1"/>
              <a:t>dve</a:t>
            </a:r>
            <a:r>
              <a:rPr lang="en-US" dirty="0"/>
              <a:t> </a:t>
            </a:r>
            <a:r>
              <a:rPr lang="en-US" dirty="0" err="1"/>
              <a:t>prijave</a:t>
            </a:r>
            <a:r>
              <a:rPr lang="en-US" dirty="0"/>
              <a:t> I </a:t>
            </a:r>
            <a:r>
              <a:rPr lang="en-US" dirty="0" err="1"/>
              <a:t>realizovati</a:t>
            </a:r>
            <a:r>
              <a:rPr lang="en-US" dirty="0"/>
              <a:t> max. 2 </a:t>
            </a:r>
            <a:r>
              <a:rPr lang="en-US" dirty="0" err="1"/>
              <a:t>mobilnosti</a:t>
            </a:r>
            <a:r>
              <a:rPr lang="en-US" dirty="0"/>
              <a:t> u </a:t>
            </a:r>
            <a:r>
              <a:rPr lang="en-US" dirty="0" err="1"/>
              <a:t>toku</a:t>
            </a:r>
            <a:r>
              <a:rPr lang="en-US" dirty="0"/>
              <a:t> 1 </a:t>
            </a:r>
            <a:r>
              <a:rPr lang="en-US" dirty="0" err="1"/>
              <a:t>akademeske</a:t>
            </a:r>
            <a:r>
              <a:rPr lang="en-US" dirty="0"/>
              <a:t> </a:t>
            </a:r>
            <a:r>
              <a:rPr lang="en-US" dirty="0" err="1"/>
              <a:t>godine</a:t>
            </a:r>
            <a:endParaRPr lang="en-US" dirty="0"/>
          </a:p>
          <a:p>
            <a:r>
              <a:rPr lang="ru-RU" dirty="0"/>
              <a:t>Неблаговремене, непотпуне и недозвољене пријаве Еразмус+ комисија чланице неће</a:t>
            </a:r>
          </a:p>
          <a:p>
            <a:r>
              <a:rPr lang="ru-RU" dirty="0"/>
              <a:t>узети у разматрање </a:t>
            </a:r>
            <a:endParaRPr lang="sr-Latn-RS" dirty="0"/>
          </a:p>
          <a:p>
            <a:endParaRPr lang="sr-Latn-RS" dirty="0"/>
          </a:p>
          <a:p>
            <a:r>
              <a:rPr lang="sr-Cyrl-RS" dirty="0"/>
              <a:t>С </a:t>
            </a:r>
            <a:r>
              <a:rPr lang="ru-RU" dirty="0"/>
              <a:t>обзиром на инклузивност као приоритет Еразмус+ програма, намера је да се овим конкурсом пружи подстицај колегиницама и колегама који </a:t>
            </a:r>
            <a:r>
              <a:rPr lang="ru-RU" b="1" dirty="0"/>
              <a:t>до овог конкурса</a:t>
            </a:r>
            <a:r>
              <a:rPr lang="ru-RU" dirty="0"/>
              <a:t> </a:t>
            </a:r>
            <a:r>
              <a:rPr lang="ru-RU" b="1" dirty="0"/>
              <a:t>нису били корисници стипендија </a:t>
            </a:r>
            <a:r>
              <a:rPr lang="ru-RU" dirty="0"/>
              <a:t>за академску мобилност у програму Еразмус+ КА1 </a:t>
            </a:r>
            <a:r>
              <a:rPr lang="ru-RU" b="1" dirty="0"/>
              <a:t>а испуавају све остале услове конкурса.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D3476-0FCE-4023-956E-3F5BE77EC2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27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/>
              <a:t>Свако од заинтересованих кандидата треба да провери да ли је квалификован за одрежену дестинацију (према својој научној области, и наравно у завистости од категорије запослења.</a:t>
            </a:r>
          </a:p>
          <a:p>
            <a:r>
              <a:rPr lang="sr-Cyrl-RS" dirty="0"/>
              <a:t>Ову селекцију,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D3476-0FCE-4023-956E-3F5BE77EC2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77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Уколико бодовани страни језик није енглески језик, кандидат треба обавезно да</a:t>
            </a:r>
          </a:p>
          <a:p>
            <a:r>
              <a:rPr lang="ru-RU" dirty="0"/>
              <a:t>достави и доказ о познавању енглеског језика</a:t>
            </a:r>
            <a:endParaRPr lang="en-US" dirty="0"/>
          </a:p>
          <a:p>
            <a:r>
              <a:rPr lang="ru-RU" dirty="0"/>
              <a:t>Као одговарајући доказ о познавању страног језика прихватају се међународно</a:t>
            </a:r>
          </a:p>
          <a:p>
            <a:r>
              <a:rPr lang="ru-RU" dirty="0"/>
              <a:t>признати испити, сертификати акредитованих школа за стране језике и сертификат Центра за</a:t>
            </a:r>
          </a:p>
          <a:p>
            <a:r>
              <a:rPr lang="ru-RU" dirty="0"/>
              <a:t>језике Филозофског факултета Универзитета у Новом Саду.</a:t>
            </a:r>
            <a:endParaRPr lang="en-US" dirty="0"/>
          </a:p>
          <a:p>
            <a:r>
              <a:rPr lang="en-US" dirty="0" err="1"/>
              <a:t>Bodovanje</a:t>
            </a:r>
            <a:r>
              <a:rPr lang="en-US" dirty="0"/>
              <a:t> ide od 0-5</a:t>
            </a:r>
          </a:p>
          <a:p>
            <a:r>
              <a:rPr lang="en-US" dirty="0" err="1"/>
              <a:t>Bodovanje</a:t>
            </a:r>
            <a:r>
              <a:rPr lang="en-US" dirty="0"/>
              <a:t> C1 </a:t>
            </a:r>
            <a:r>
              <a:rPr lang="en-US" dirty="0" err="1"/>
              <a:t>dobijaju</a:t>
            </a:r>
            <a:r>
              <a:rPr lang="en-US" dirty="0"/>
              <a:t> </a:t>
            </a:r>
            <a:r>
              <a:rPr lang="en-US" dirty="0" err="1"/>
              <a:t>kandidati</a:t>
            </a:r>
            <a:r>
              <a:rPr lang="en-US" dirty="0"/>
              <a:t> koji </a:t>
            </a:r>
            <a:r>
              <a:rPr lang="sr-Latn-RS" dirty="0"/>
              <a:t>prilože dokaz da su boravili na studijskom boravku u trajanju od 1 semestra ili zavrsili neki stepen univerzitetskog obrazovanja u inostranstvu (na engleskom jeziku)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D3476-0FCE-4023-956E-3F5BE77EC26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64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D3476-0FCE-4023-956E-3F5BE77EC2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37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sr-Latn-RS" sz="1200" dirty="0">
                <a:latin typeface="Calibri" pitchFamily="34" charset="0"/>
                <a:cs typeface="Calibri" pitchFamily="34" charset="0"/>
              </a:rPr>
              <a:t>Predlog plana aktivnosti (na osnovu ugovora o usavršavanju, odnosno nastavnim aktivnostima)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sr-Latn-RS" sz="1200" dirty="0">
                <a:latin typeface="Calibri" pitchFamily="34" charset="0"/>
                <a:cs typeface="Calibri" pitchFamily="34" charset="0"/>
              </a:rPr>
              <a:t>Zainteresovanost stranog partnera (na osnovu predpozivnog ili pozivnog pisma)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sr-Latn-RS" sz="1200" dirty="0">
                <a:latin typeface="Calibri" pitchFamily="34" charset="0"/>
                <a:cs typeface="Calibri" pitchFamily="34" charset="0"/>
              </a:rPr>
              <a:t>Podaci o aktivnostima, znanjima i veštinama (na osnovu biografije kandidata)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sr-Latn-RS" sz="1200" dirty="0">
                <a:latin typeface="Calibri" pitchFamily="34" charset="0"/>
                <a:cs typeface="Calibri" pitchFamily="34" charset="0"/>
              </a:rPr>
              <a:t>Jezičke kompetencije (na osnovu dokaza o poznavanju stranog jezika)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sr-Latn-RS" sz="1200" dirty="0">
                <a:latin typeface="Calibri" pitchFamily="34" charset="0"/>
                <a:cs typeface="Calibri" pitchFamily="34" charset="0"/>
              </a:rPr>
              <a:t>Akademska / naučna / administrativna kompatibilnost sa stranim partnerom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sr-Latn-RS" sz="1200" dirty="0">
                <a:latin typeface="Calibri" pitchFamily="34" charset="0"/>
                <a:cs typeface="Calibri" pitchFamily="34" charset="0"/>
              </a:rPr>
              <a:t>Efekti mobilnosti na Univerzitet u Novom Sadu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sr-Latn-RS" sz="1200" dirty="0">
                <a:latin typeface="Calibri" pitchFamily="34" charset="0"/>
                <a:cs typeface="Calibri" pitchFamily="34" charset="0"/>
              </a:rPr>
              <a:t>Održivost rezultata mobilnosti na Univerzitetu u Novom Sadu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sr-Latn-RS" sz="1200" dirty="0">
                <a:latin typeface="Calibri" pitchFamily="34" charset="0"/>
                <a:cs typeface="Calibri" pitchFamily="34" charset="0"/>
              </a:rPr>
              <a:t>Prethodna saradnja sa partnerskom institucijom (na osnovu svih priloženih dokumenata)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D3476-0FCE-4023-956E-3F5BE77EC2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38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international.pmf.uns.ac.rs/academic-coordinators/milosst@dmi.uns.ac.rs" TargetMode="External"/><Relationship Id="rId13" Type="http://schemas.openxmlformats.org/officeDocument/2006/relationships/hyperlink" Target="mailto:natasa.simin@dh.uns.ac.rs" TargetMode="External"/><Relationship Id="rId3" Type="http://schemas.openxmlformats.org/officeDocument/2006/relationships/hyperlink" Target="mailto:slobodanka.pajevic@dbe.uns.ac.rs" TargetMode="External"/><Relationship Id="rId7" Type="http://schemas.openxmlformats.org/officeDocument/2006/relationships/hyperlink" Target="https://international.pmf.uns.ac.rs/academic-coordinators/sanja.konjik@dmi.uns.ac.rs" TargetMode="External"/><Relationship Id="rId12" Type="http://schemas.openxmlformats.org/officeDocument/2006/relationships/hyperlink" Target="mailto:ksenija.pavlovic@dh.uns.ac.rs" TargetMode="External"/><Relationship Id="rId17" Type="http://schemas.openxmlformats.org/officeDocument/2006/relationships/hyperlink" Target="mailto:majam@dgt.uns.ac.rs" TargetMode="External"/><Relationship Id="rId2" Type="http://schemas.openxmlformats.org/officeDocument/2006/relationships/notesSlide" Target="../notesSlides/notesSlide11.xml"/><Relationship Id="rId16" Type="http://schemas.openxmlformats.org/officeDocument/2006/relationships/hyperlink" Target="mailto:vujicicm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rasmus@pmf.uns.ac.rs" TargetMode="External"/><Relationship Id="rId11" Type="http://schemas.openxmlformats.org/officeDocument/2006/relationships/hyperlink" Target="mailto:marijana.kragulj@dh.uns.ac.rs" TargetMode="External"/><Relationship Id="rId5" Type="http://schemas.openxmlformats.org/officeDocument/2006/relationships/hyperlink" Target="mailto:gordanav@uns.ac.rs" TargetMode="External"/><Relationship Id="rId15" Type="http://schemas.openxmlformats.org/officeDocument/2006/relationships/hyperlink" Target="mailto:smiljana.djukicin@dgt.uns.ac.rs" TargetMode="External"/><Relationship Id="rId10" Type="http://schemas.openxmlformats.org/officeDocument/2006/relationships/hyperlink" Target="mailto:snezana.orcic@dbe.uns.ac.rs" TargetMode="External"/><Relationship Id="rId4" Type="http://schemas.openxmlformats.org/officeDocument/2006/relationships/hyperlink" Target="mailto:nauka@pmf.uns.ac.rs" TargetMode="External"/><Relationship Id="rId9" Type="http://schemas.openxmlformats.org/officeDocument/2006/relationships/hyperlink" Target="mailto:milica.rutonjski@df.uns.ac.rs" TargetMode="External"/><Relationship Id="rId14" Type="http://schemas.openxmlformats.org/officeDocument/2006/relationships/hyperlink" Target="mailto:slobodan.gadzuric@dh.uns.ac.r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erasmus@pmf.uns.ac.r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rasmusplus.r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mf.uns.ac.rs/medjunarodna-saradnja/erasmus/partnerstva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s.ac.rs/index.php/component/jdownloads/send/59-erazmus-ka1/347-kriterijumi-za-bodovanje-i-rangiranj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international.pmf.uns.ac.rs/academic-coordinator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7710" y="2098432"/>
            <a:ext cx="9296400" cy="1470025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5300" b="1" dirty="0">
                <a:solidFill>
                  <a:srgbClr val="0070C0"/>
                </a:solidFill>
              </a:rPr>
            </a:br>
            <a:br>
              <a:rPr lang="en-US" sz="5300" b="1" dirty="0">
                <a:solidFill>
                  <a:srgbClr val="0070C0"/>
                </a:solidFill>
              </a:rPr>
            </a:br>
            <a:br>
              <a:rPr lang="en-US" sz="5300" b="1" dirty="0">
                <a:solidFill>
                  <a:srgbClr val="0070C0"/>
                </a:solidFill>
              </a:rPr>
            </a:br>
            <a:br>
              <a:rPr lang="en-US" sz="5300" b="1" dirty="0">
                <a:solidFill>
                  <a:srgbClr val="0070C0"/>
                </a:solidFill>
              </a:rPr>
            </a:br>
            <a:br>
              <a:rPr lang="en-US" sz="5300" b="1" dirty="0">
                <a:solidFill>
                  <a:srgbClr val="0070C0"/>
                </a:solidFill>
              </a:rPr>
            </a:br>
            <a:br>
              <a:rPr lang="en-US" sz="5300" b="1" dirty="0">
                <a:solidFill>
                  <a:srgbClr val="0070C0"/>
                </a:solidFill>
              </a:rPr>
            </a:br>
            <a:br>
              <a:rPr lang="en-US" sz="5300" b="1" dirty="0">
                <a:solidFill>
                  <a:srgbClr val="0070C0"/>
                </a:solidFill>
              </a:rPr>
            </a:br>
            <a:br>
              <a:rPr lang="sr-Latn-RS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sr-Latn-RS" sz="2700" b="1" dirty="0">
                <a:solidFill>
                  <a:srgbClr val="0070C0"/>
                </a:solidFill>
              </a:rPr>
            </a:br>
            <a:br>
              <a:rPr lang="sr-Latn-RS" sz="2700" b="1" dirty="0">
                <a:solidFill>
                  <a:srgbClr val="0070C0"/>
                </a:solidFill>
              </a:rPr>
            </a:br>
            <a:br>
              <a:rPr lang="sr-Latn-RS" sz="2700" b="1" dirty="0">
                <a:solidFill>
                  <a:srgbClr val="0070C0"/>
                </a:solidFill>
              </a:rPr>
            </a:br>
            <a:r>
              <a:rPr lang="sr-Latn-R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Erazmus+ program KA1 </a:t>
            </a:r>
            <a:br>
              <a:rPr lang="sr-Latn-R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R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akademska mobilnost osoblja na Prirodno-matematičkom fakultetu</a:t>
            </a:r>
            <a:br>
              <a:rPr lang="sr-Latn-RS" sz="2700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6153427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b="1" dirty="0"/>
              <a:t>Ivana Pejović, Kancelarija za međunarodnu saradnju PMF-a</a:t>
            </a:r>
            <a:br>
              <a:rPr lang="sr-Latn-RS" sz="2000" b="1" dirty="0"/>
            </a:b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32522" y="61722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b="1" dirty="0"/>
              <a:t>21.03.2024</a:t>
            </a:r>
            <a:r>
              <a:rPr lang="sr-Latn-RS" b="1" dirty="0"/>
              <a:t>.</a:t>
            </a:r>
            <a:endParaRPr lang="en-US" dirty="0"/>
          </a:p>
        </p:txBody>
      </p:sp>
      <p:pic>
        <p:nvPicPr>
          <p:cNvPr id="13" name="Picture 12" descr="A light bulb and a plane&#10;&#10;Description automatically generated">
            <a:extLst>
              <a:ext uri="{FF2B5EF4-FFF2-40B4-BE49-F238E27FC236}">
                <a16:creationId xmlns:a16="http://schemas.microsoft.com/office/drawing/2014/main" id="{0815E18C-627E-F7A9-6855-5B877EEC14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895600"/>
            <a:ext cx="3200400" cy="3133516"/>
          </a:xfrm>
          <a:prstGeom prst="rect">
            <a:avLst/>
          </a:prstGeom>
        </p:spPr>
      </p:pic>
      <p:pic>
        <p:nvPicPr>
          <p:cNvPr id="6" name="Picture 5" descr="A blue square with yellow stars and a blue rectangle with a blue and yellow star in the middle&#10;&#10;Description automatically generated">
            <a:extLst>
              <a:ext uri="{FF2B5EF4-FFF2-40B4-BE49-F238E27FC236}">
                <a16:creationId xmlns:a16="http://schemas.microsoft.com/office/drawing/2014/main" id="{12785634-DF92-6AD0-FF5C-C8B68E53CA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37" b="32222"/>
          <a:stretch/>
        </p:blipFill>
        <p:spPr>
          <a:xfrm>
            <a:off x="-1" y="152400"/>
            <a:ext cx="3127121" cy="680489"/>
          </a:xfrm>
          <a:prstGeom prst="rect">
            <a:avLst/>
          </a:prstGeom>
        </p:spPr>
      </p:pic>
      <p:pic>
        <p:nvPicPr>
          <p:cNvPr id="8" name="Picture 7" descr="A logo with columns and a bird&#10;&#10;Description automatically generated">
            <a:extLst>
              <a:ext uri="{FF2B5EF4-FFF2-40B4-BE49-F238E27FC236}">
                <a16:creationId xmlns:a16="http://schemas.microsoft.com/office/drawing/2014/main" id="{5E9DC913-E378-E955-AF02-5C74FB7A86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86411"/>
            <a:ext cx="785285" cy="8096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70C0"/>
                </a:solidFill>
              </a:rPr>
              <a:t>Iniciranje Erazmus+ saradnje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833562"/>
            <a:ext cx="8458200" cy="1062038"/>
          </a:xfrm>
        </p:spPr>
        <p:txBody>
          <a:bodyPr>
            <a:noAutofit/>
          </a:bodyPr>
          <a:lstStyle/>
          <a:p>
            <a:r>
              <a:rPr lang="sr-Latn-RS" sz="2800" dirty="0">
                <a:latin typeface="Calibri" pitchFamily="34" charset="0"/>
                <a:cs typeface="Calibri" pitchFamily="34" charset="0"/>
              </a:rPr>
              <a:t>Hoću da realizujem mobilnost na univerzitetu sa kojim UNSPMF nema sporazum (???)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sr-Latn-RS" sz="1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 descr="A cartoon of a person with a backpack&#10;&#10;Description automatically generated">
            <a:extLst>
              <a:ext uri="{FF2B5EF4-FFF2-40B4-BE49-F238E27FC236}">
                <a16:creationId xmlns:a16="http://schemas.microsoft.com/office/drawing/2014/main" id="{B194CCCF-1F7C-4843-0F33-920E4CCB5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8956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83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>
                <a:solidFill>
                  <a:srgbClr val="0070C0"/>
                </a:solidFill>
              </a:rPr>
              <a:t>Erazmus+ koordinatori na PMF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610600" cy="5791200"/>
          </a:xfrm>
        </p:spPr>
        <p:txBody>
          <a:bodyPr>
            <a:normAutofit fontScale="77500" lnSpcReduction="20000"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Erasmus+ Institutional Coordinators: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Dr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Slobodanka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Pajević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full professor,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slobodanka.pajevic@dbe.uns.ac.rs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Dr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Srđan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Rončević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full professor,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nauka@pmf.uns.ac.rs</a:t>
            </a:r>
            <a:endParaRPr lang="sr-Latn-R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Gordana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Vlahović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Head of IRO,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gordanav@uns.ac.rs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Ivana Pejović, International Relations Officer,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erasmus@pmf.uns.ac.rs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Erasmus+ Departmental Academic Coordinators: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Department of Mathematics and Informatics: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Mathematics: Dr Sanja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Konjik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full professor,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sanja.konjik@dmi.uns.ac.rs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Informatics: Dr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Miloš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Stojaković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full professor,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milosst@dmi.uns.ac.rs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Department of Physics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Dr Milica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Rutonjski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docent,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milica.rutonjski@df.uns.ac.rs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Department of Biology and Ecology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Dr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Slobodanka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Pajević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full professor,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slobodanka.pajevic@dbe.uns.ac.rs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Dr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Snežana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Orčić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docent,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snezana.orcic@dbe.uns.ac.rs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Department of Chemistry, Biochemistry and Environmental Protection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Dr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Marijana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Kragulj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Isakovski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associate professor,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11"/>
              </a:rPr>
              <a:t>marijana.kragulj@dh.uns.ac.rs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Dr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Ksenija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Pavlović, associate professor,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12"/>
              </a:rPr>
              <a:t>ksenija.pavlovic@dh.uns.ac.rs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Dr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Nataša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Simin, associate professor,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13"/>
              </a:rPr>
              <a:t>natasa.simin@dh.uns.ac.rs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Dr Slobodan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Gadžurić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full professor,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14"/>
              </a:rPr>
              <a:t>slobodan.gadzuric@dh.uns.ac.rs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Department of Geography, Tourism and Hotel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Managemet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Geography: Dr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Smiljana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Đukičin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Vučković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associate professor,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15"/>
              </a:rPr>
              <a:t>smiljana.djukicin@dgt.uns.ac.rs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Tourism: Dr Miroslav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Vujičić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associate professor,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16"/>
              </a:rPr>
              <a:t>vujicicm@gmail.com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Tourism: Dr Maja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Mijatov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assisstant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17"/>
              </a:rPr>
              <a:t>majam@dgt.uns.ac.rs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vi-VN" dirty="0">
                <a:latin typeface="Calibri" pitchFamily="34" charset="0"/>
                <a:cs typeface="Calibri" pitchFamily="34" charset="0"/>
              </a:rPr>
              <a:t> 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>
                <a:solidFill>
                  <a:srgbClr val="0070C0"/>
                </a:solidFill>
              </a:rPr>
              <a:t>Konsultacije i podrška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7772400" cy="2438400"/>
          </a:xfrm>
        </p:spPr>
        <p:txBody>
          <a:bodyPr>
            <a:normAutofit/>
          </a:bodyPr>
          <a:lstStyle/>
          <a:p>
            <a:r>
              <a:rPr lang="vi-VN" sz="2400" b="1" dirty="0">
                <a:latin typeface="Calibri" pitchFamily="34" charset="0"/>
                <a:cs typeface="Calibri" pitchFamily="34" charset="0"/>
              </a:rPr>
              <a:t>Kancelarija za međunarodnu saradnju</a:t>
            </a:r>
            <a:r>
              <a:rPr lang="sr-Latn-R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sr-Latn-RS" sz="2400" dirty="0">
                <a:latin typeface="Calibri" pitchFamily="34" charset="0"/>
                <a:cs typeface="Calibri" pitchFamily="34" charset="0"/>
              </a:rPr>
              <a:t>(br. 6), prizemlje Dekanata</a:t>
            </a:r>
          </a:p>
          <a:p>
            <a:r>
              <a:rPr lang="sr-Latn-RS" sz="2400" dirty="0">
                <a:latin typeface="Calibri" pitchFamily="34" charset="0"/>
                <a:cs typeface="Calibri" pitchFamily="34" charset="0"/>
              </a:rPr>
              <a:t>Konsultacije: 9-10 h svakog radnog dana</a:t>
            </a:r>
          </a:p>
          <a:p>
            <a:r>
              <a:rPr lang="sr-Latn-RS" sz="2400" dirty="0">
                <a:latin typeface="Calibri" pitchFamily="34" charset="0"/>
                <a:cs typeface="Calibri" pitchFamily="34" charset="0"/>
              </a:rPr>
              <a:t>Kontakt: </a:t>
            </a:r>
            <a:r>
              <a:rPr lang="sr-Latn-RS" sz="2400" dirty="0">
                <a:latin typeface="Calibri" pitchFamily="34" charset="0"/>
                <a:cs typeface="Calibri" pitchFamily="34" charset="0"/>
                <a:hlinkClick r:id="rId2"/>
              </a:rPr>
              <a:t>erasmus</a:t>
            </a:r>
            <a:r>
              <a:rPr lang="en-US" sz="2400" dirty="0">
                <a:latin typeface="Calibri" pitchFamily="34" charset="0"/>
                <a:cs typeface="Calibri" pitchFamily="34" charset="0"/>
                <a:hlinkClick r:id="rId2"/>
              </a:rPr>
              <a:t>@</a:t>
            </a:r>
            <a:r>
              <a:rPr lang="en-US" sz="2400" dirty="0" err="1">
                <a:latin typeface="Calibri" pitchFamily="34" charset="0"/>
                <a:cs typeface="Calibri" pitchFamily="34" charset="0"/>
                <a:hlinkClick r:id="rId2"/>
              </a:rPr>
              <a:t>pmf.uns.ac.rs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A light bulb and a plane&#10;&#10;Description automatically generated">
            <a:extLst>
              <a:ext uri="{FF2B5EF4-FFF2-40B4-BE49-F238E27FC236}">
                <a16:creationId xmlns:a16="http://schemas.microsoft.com/office/drawing/2014/main" id="{C9F233AE-99EC-08CF-8237-24F3CAD86F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276600"/>
            <a:ext cx="32004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8216017B-BB72-58C0-A32F-E7B1AA0DF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78" y="1714500"/>
            <a:ext cx="3103922" cy="2327942"/>
          </a:xfrm>
          <a:prstGeom prst="rect">
            <a:avLst/>
          </a:prstGeom>
        </p:spPr>
      </p:pic>
      <p:pic>
        <p:nvPicPr>
          <p:cNvPr id="7" name="Picture 6" descr="A group of people standing on stairs&#10;&#10;Description automatically generated">
            <a:extLst>
              <a:ext uri="{FF2B5EF4-FFF2-40B4-BE49-F238E27FC236}">
                <a16:creationId xmlns:a16="http://schemas.microsoft.com/office/drawing/2014/main" id="{34C5C464-3ED4-1809-7705-0E03818676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057400"/>
            <a:ext cx="3103922" cy="41385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4FBA39-3A51-70AC-C109-7619112B23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4372841"/>
            <a:ext cx="4786647" cy="215736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2A3DDC6-CCAF-EB49-5B60-4470D4020CC1}"/>
              </a:ext>
            </a:extLst>
          </p:cNvPr>
          <p:cNvSpPr txBox="1">
            <a:spLocks/>
          </p:cNvSpPr>
          <p:nvPr/>
        </p:nvSpPr>
        <p:spPr>
          <a:xfrm>
            <a:off x="612648" y="474133"/>
            <a:ext cx="8302752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Erasmus+ mobilities – </a:t>
            </a:r>
            <a:r>
              <a:rPr lang="sr-Latn-RS" sz="3200" b="1" dirty="0">
                <a:solidFill>
                  <a:schemeClr val="bg2">
                    <a:lumMod val="50000"/>
                  </a:schemeClr>
                </a:solidFill>
              </a:rPr>
              <a:t>IRO</a:t>
            </a:r>
            <a:endParaRPr lang="en-US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655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E6E6C-64C8-A36E-B6A3-811787CA2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1000"/>
            <a:ext cx="10439400" cy="990600"/>
          </a:xfrm>
        </p:spPr>
        <p:txBody>
          <a:bodyPr>
            <a:no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Erasmus+ mobilities – Prof.</a:t>
            </a:r>
            <a:r>
              <a:rPr kumimoji="0" lang="sr-Latn-RS" sz="36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dr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Jovana Nikolov</a:t>
            </a:r>
            <a:endParaRPr lang="en-US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0F4DD-53A7-AA3A-F283-ED27A24A9F6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035552" cy="44958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Aristotle University of Thessaloniki, Greece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December, 2016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Training mobility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University of Coimbra, Portugal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April, 2023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Teaching mobility</a:t>
            </a:r>
          </a:p>
          <a:p>
            <a:endParaRPr lang="en-US" dirty="0"/>
          </a:p>
        </p:txBody>
      </p:sp>
      <p:pic>
        <p:nvPicPr>
          <p:cNvPr id="4" name="Picture 2" descr="https://www.auth.gr/wp-content/uploads/university.jpg">
            <a:extLst>
              <a:ext uri="{FF2B5EF4-FFF2-40B4-BE49-F238E27FC236}">
                <a16:creationId xmlns:a16="http://schemas.microsoft.com/office/drawing/2014/main" id="{1D78F684-07E9-7FC7-B6DA-1C9905E3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752600"/>
            <a:ext cx="3962400" cy="1540933"/>
          </a:xfrm>
          <a:prstGeom prst="rect">
            <a:avLst/>
          </a:prstGeom>
          <a:noFill/>
        </p:spPr>
      </p:pic>
      <p:pic>
        <p:nvPicPr>
          <p:cNvPr id="5" name="Picture 4" descr="imgdf">
            <a:extLst>
              <a:ext uri="{FF2B5EF4-FFF2-40B4-BE49-F238E27FC236}">
                <a16:creationId xmlns:a16="http://schemas.microsoft.com/office/drawing/2014/main" id="{01A04890-4DDB-7324-4D57-DBF0AA37B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429000"/>
            <a:ext cx="2371725" cy="3181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540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_7513.jpg">
            <a:extLst>
              <a:ext uri="{FF2B5EF4-FFF2-40B4-BE49-F238E27FC236}">
                <a16:creationId xmlns:a16="http://schemas.microsoft.com/office/drawing/2014/main" id="{B3299EF5-2429-7965-C8EA-093EE02B549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704975"/>
            <a:ext cx="3200400" cy="2400300"/>
          </a:xfrm>
          <a:prstGeom prst="rect">
            <a:avLst/>
          </a:prstGeom>
        </p:spPr>
      </p:pic>
      <p:pic>
        <p:nvPicPr>
          <p:cNvPr id="9" name="Picture 8" descr="IMG_7573.jpg">
            <a:extLst>
              <a:ext uri="{FF2B5EF4-FFF2-40B4-BE49-F238E27FC236}">
                <a16:creationId xmlns:a16="http://schemas.microsoft.com/office/drawing/2014/main" id="{40333FFC-F0E4-8503-9672-32CD96A0742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4024" y="1704975"/>
            <a:ext cx="3200400" cy="2400300"/>
          </a:xfrm>
          <a:prstGeom prst="rect">
            <a:avLst/>
          </a:prstGeom>
        </p:spPr>
      </p:pic>
      <p:pic>
        <p:nvPicPr>
          <p:cNvPr id="13" name="Picture 12" descr="IMG_6289.JPG">
            <a:extLst>
              <a:ext uri="{FF2B5EF4-FFF2-40B4-BE49-F238E27FC236}">
                <a16:creationId xmlns:a16="http://schemas.microsoft.com/office/drawing/2014/main" id="{37D6EC36-D697-732F-ADFF-AA0DD6C29A3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2500" y="4410460"/>
            <a:ext cx="2667000" cy="2000250"/>
          </a:xfrm>
          <a:prstGeom prst="rect">
            <a:avLst/>
          </a:prstGeom>
        </p:spPr>
      </p:pic>
      <p:pic>
        <p:nvPicPr>
          <p:cNvPr id="14" name="Picture 13" descr="IMG_6310.JPG">
            <a:extLst>
              <a:ext uri="{FF2B5EF4-FFF2-40B4-BE49-F238E27FC236}">
                <a16:creationId xmlns:a16="http://schemas.microsoft.com/office/drawing/2014/main" id="{9B7810F1-860F-6D78-B628-ECE248E6271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17373" y="4419985"/>
            <a:ext cx="2641600" cy="1981200"/>
          </a:xfrm>
          <a:prstGeom prst="rect">
            <a:avLst/>
          </a:prstGeom>
        </p:spPr>
      </p:pic>
      <p:pic>
        <p:nvPicPr>
          <p:cNvPr id="15" name="Picture 14" descr="IMG_6335.jpg">
            <a:extLst>
              <a:ext uri="{FF2B5EF4-FFF2-40B4-BE49-F238E27FC236}">
                <a16:creationId xmlns:a16="http://schemas.microsoft.com/office/drawing/2014/main" id="{ECBB7EC8-5636-274E-2666-F444E2B3800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6634162" y="4569355"/>
            <a:ext cx="2400300" cy="180022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A2523E2-0052-4587-501E-C82190AC2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1000"/>
            <a:ext cx="10439400" cy="990600"/>
          </a:xfrm>
        </p:spPr>
        <p:txBody>
          <a:bodyPr>
            <a:no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Erasmus+ mobilities – Prof.</a:t>
            </a:r>
            <a:r>
              <a:rPr kumimoji="0" lang="sr-Latn-RS" sz="36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dr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Jovana Nikolov</a:t>
            </a:r>
            <a:endParaRPr lang="en-US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047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70C0"/>
                </a:solidFill>
              </a:rPr>
              <a:t>Era</a:t>
            </a:r>
            <a:r>
              <a:rPr lang="en-US" b="1" dirty="0">
                <a:solidFill>
                  <a:srgbClr val="0070C0"/>
                </a:solidFill>
              </a:rPr>
              <a:t>z</a:t>
            </a:r>
            <a:r>
              <a:rPr lang="sr-Latn-RS" b="1" dirty="0">
                <a:solidFill>
                  <a:srgbClr val="0070C0"/>
                </a:solidFill>
              </a:rPr>
              <a:t>mus KA1+ </a:t>
            </a:r>
            <a:r>
              <a:rPr lang="en-US" b="1" dirty="0">
                <a:solidFill>
                  <a:srgbClr val="0070C0"/>
                </a:solidFill>
              </a:rPr>
              <a:t>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5575" y="1447800"/>
            <a:ext cx="7162800" cy="5334000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vi-VN" sz="4000" dirty="0">
                <a:latin typeface="Calibri" pitchFamily="34" charset="0"/>
                <a:cs typeface="Calibri" pitchFamily="34" charset="0"/>
              </a:rPr>
              <a:t>Erazmus+ je aktuelni program Evropske unije namenjen finansiranju projekata iz oblasti obrazovanja, mladih i sporta</a:t>
            </a:r>
            <a:r>
              <a:rPr lang="sr-Latn-RS" sz="4000" dirty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vi-VN" sz="4000" dirty="0">
                <a:latin typeface="Calibri" pitchFamily="34" charset="0"/>
                <a:cs typeface="Calibri" pitchFamily="34" charset="0"/>
              </a:rPr>
              <a:t>Erazmus+ KA1 program podržava projekte za međunarodnu kreditnu mobilnost, koji omogućavaju mobilnosti </a:t>
            </a:r>
            <a:r>
              <a:rPr lang="vi-VN" sz="4000" b="1" dirty="0">
                <a:latin typeface="Calibri" pitchFamily="34" charset="0"/>
                <a:cs typeface="Calibri" pitchFamily="34" charset="0"/>
              </a:rPr>
              <a:t>studenata, </a:t>
            </a:r>
            <a:r>
              <a:rPr lang="sr-Latn-RS" sz="4000" b="1" dirty="0">
                <a:latin typeface="Calibri" pitchFamily="34" charset="0"/>
                <a:cs typeface="Calibri" pitchFamily="34" charset="0"/>
              </a:rPr>
              <a:t>akademskog</a:t>
            </a:r>
            <a:r>
              <a:rPr lang="vi-VN" sz="4000" b="1" dirty="0">
                <a:latin typeface="Calibri" pitchFamily="34" charset="0"/>
                <a:cs typeface="Calibri" pitchFamily="34" charset="0"/>
              </a:rPr>
              <a:t> i administrativnog osoblja.</a:t>
            </a:r>
            <a:endParaRPr lang="sr-Latn-RS" sz="4000" dirty="0">
              <a:latin typeface="Calibri" pitchFamily="34" charset="0"/>
              <a:cs typeface="Calibri" pitchFamily="34" charset="0"/>
            </a:endParaRPr>
          </a:p>
          <a:p>
            <a:r>
              <a:rPr lang="sr-Latn-RS" sz="4000" dirty="0">
                <a:latin typeface="Calibri" pitchFamily="34" charset="0"/>
                <a:cs typeface="Calibri" pitchFamily="34" charset="0"/>
                <a:hlinkClick r:id="rId3"/>
              </a:rPr>
              <a:t>Tempus Fondacija </a:t>
            </a:r>
            <a:r>
              <a:rPr lang="sr-Latn-RS" sz="4000" dirty="0">
                <a:latin typeface="Calibri" pitchFamily="34" charset="0"/>
                <a:cs typeface="Calibri" pitchFamily="34" charset="0"/>
              </a:rPr>
              <a:t>je zadužena za sprovođenje Erazmus+ programa - podrška svim organizacijama koje se prijavljuju za projekte u okviru programa.</a:t>
            </a:r>
            <a:endParaRPr lang="vi-VN" sz="4000" dirty="0">
              <a:latin typeface="Calibri" pitchFamily="34" charset="0"/>
              <a:cs typeface="Calibri" pitchFamily="34" charset="0"/>
            </a:endParaRPr>
          </a:p>
          <a:p>
            <a:r>
              <a:rPr lang="vi-VN" sz="4000" dirty="0">
                <a:latin typeface="Calibri" pitchFamily="34" charset="0"/>
                <a:cs typeface="Calibri" pitchFamily="34" charset="0"/>
              </a:rPr>
              <a:t>Prirodno-matematički fakultet </a:t>
            </a:r>
            <a:r>
              <a:rPr lang="sr-Latn-RS" sz="4000" dirty="0">
                <a:latin typeface="Calibri" pitchFamily="34" charset="0"/>
                <a:cs typeface="Calibri" pitchFamily="34" charset="0"/>
              </a:rPr>
              <a:t>(kao članica UNS-a) </a:t>
            </a:r>
            <a:r>
              <a:rPr lang="vi-VN" sz="4000" dirty="0">
                <a:latin typeface="Calibri" pitchFamily="34" charset="0"/>
                <a:cs typeface="Calibri" pitchFamily="34" charset="0"/>
              </a:rPr>
              <a:t>aktivno učestvuje u Erazmus+ KA1</a:t>
            </a:r>
            <a:r>
              <a:rPr lang="sr-Latn-RS" sz="4000" dirty="0">
                <a:latin typeface="Calibri" pitchFamily="34" charset="0"/>
                <a:cs typeface="Calibri" pitchFamily="34" charset="0"/>
              </a:rPr>
              <a:t> - </a:t>
            </a:r>
            <a:r>
              <a:rPr lang="vi-VN" sz="4000" dirty="0">
                <a:latin typeface="Calibri" pitchFamily="34" charset="0"/>
                <a:cs typeface="Calibri" pitchFamily="34" charset="0"/>
              </a:rPr>
              <a:t>uspešn</a:t>
            </a:r>
            <a:r>
              <a:rPr lang="sr-Latn-RS" sz="4000" dirty="0">
                <a:latin typeface="Calibri" pitchFamily="34" charset="0"/>
                <a:cs typeface="Calibri" pitchFamily="34" charset="0"/>
              </a:rPr>
              <a:t>a</a:t>
            </a:r>
            <a:r>
              <a:rPr lang="vi-VN" sz="4000" dirty="0">
                <a:latin typeface="Calibri" pitchFamily="34" charset="0"/>
                <a:cs typeface="Calibri" pitchFamily="34" charset="0"/>
              </a:rPr>
              <a:t> realiz</a:t>
            </a:r>
            <a:r>
              <a:rPr lang="sr-Latn-RS" sz="4000" dirty="0">
                <a:latin typeface="Calibri" pitchFamily="34" charset="0"/>
                <a:cs typeface="Calibri" pitchFamily="34" charset="0"/>
              </a:rPr>
              <a:t>acija</a:t>
            </a:r>
            <a:r>
              <a:rPr lang="vi-VN" sz="4000" dirty="0">
                <a:latin typeface="Calibri" pitchFamily="34" charset="0"/>
                <a:cs typeface="Calibri" pitchFamily="34" charset="0"/>
              </a:rPr>
              <a:t> dolazn</a:t>
            </a:r>
            <a:r>
              <a:rPr lang="sr-Latn-RS" sz="4000" dirty="0">
                <a:latin typeface="Calibri" pitchFamily="34" charset="0"/>
                <a:cs typeface="Calibri" pitchFamily="34" charset="0"/>
              </a:rPr>
              <a:t>e</a:t>
            </a:r>
            <a:r>
              <a:rPr lang="vi-VN" sz="4000" dirty="0">
                <a:latin typeface="Calibri" pitchFamily="34" charset="0"/>
                <a:cs typeface="Calibri" pitchFamily="34" charset="0"/>
              </a:rPr>
              <a:t> i odlazn</a:t>
            </a:r>
            <a:r>
              <a:rPr lang="sr-Latn-RS" sz="4000" dirty="0">
                <a:latin typeface="Calibri" pitchFamily="34" charset="0"/>
                <a:cs typeface="Calibri" pitchFamily="34" charset="0"/>
              </a:rPr>
              <a:t>e</a:t>
            </a:r>
            <a:r>
              <a:rPr lang="vi-VN" sz="4000" dirty="0">
                <a:latin typeface="Calibri" pitchFamily="34" charset="0"/>
                <a:cs typeface="Calibri" pitchFamily="34" charset="0"/>
              </a:rPr>
              <a:t> mobilnost studenata, akademskog i administrativnog osoblja</a:t>
            </a:r>
            <a:r>
              <a:rPr lang="sr-Latn-RS" sz="40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5362" name="AutoShape 2" descr="Image result for erasmus+ teaching"/>
          <p:cNvSpPr>
            <a:spLocks noChangeAspect="1" noChangeArrowheads="1"/>
          </p:cNvSpPr>
          <p:nvPr/>
        </p:nvSpPr>
        <p:spPr bwMode="auto">
          <a:xfrm>
            <a:off x="155575" y="-1042988"/>
            <a:ext cx="5286375" cy="2181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Image result for erasmus+ teaching"/>
          <p:cNvSpPr>
            <a:spLocks noChangeAspect="1" noChangeArrowheads="1"/>
          </p:cNvSpPr>
          <p:nvPr/>
        </p:nvSpPr>
        <p:spPr bwMode="auto">
          <a:xfrm>
            <a:off x="155575" y="-1042988"/>
            <a:ext cx="5286375" cy="2181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37B517F-50D6-D689-60A6-C63E320DA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912" y="4858583"/>
            <a:ext cx="1923217" cy="192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894442"/>
            <a:ext cx="4038600" cy="4506358"/>
          </a:xfrm>
        </p:spPr>
        <p:txBody>
          <a:bodyPr>
            <a:normAutofit fontScale="32500" lnSpcReduction="20000"/>
          </a:bodyPr>
          <a:lstStyle/>
          <a:p>
            <a:r>
              <a:rPr lang="en-US" sz="7100" dirty="0" err="1">
                <a:latin typeface="Calibri" pitchFamily="34" charset="0"/>
                <a:cs typeface="Calibri" pitchFamily="34" charset="0"/>
              </a:rPr>
              <a:t>Prijav</a:t>
            </a:r>
            <a:r>
              <a:rPr lang="sr-Latn-RS" sz="7100" dirty="0">
                <a:latin typeface="Calibri" pitchFamily="34" charset="0"/>
                <a:cs typeface="Calibri" pitchFamily="34" charset="0"/>
              </a:rPr>
              <a:t>e</a:t>
            </a:r>
            <a:r>
              <a:rPr lang="en-US" sz="7100" dirty="0">
                <a:latin typeface="Calibri" pitchFamily="34" charset="0"/>
                <a:cs typeface="Calibri" pitchFamily="34" charset="0"/>
              </a:rPr>
              <a:t> </a:t>
            </a:r>
            <a:r>
              <a:rPr lang="sr-Latn-RS" sz="7100" dirty="0">
                <a:latin typeface="Calibri" pitchFamily="34" charset="0"/>
                <a:cs typeface="Calibri" pitchFamily="34" charset="0"/>
              </a:rPr>
              <a:t>na</a:t>
            </a:r>
            <a:r>
              <a:rPr lang="en-US" sz="7100" dirty="0">
                <a:latin typeface="Calibri" pitchFamily="34" charset="0"/>
                <a:cs typeface="Calibri" pitchFamily="34" charset="0"/>
              </a:rPr>
              <a:t> Era</a:t>
            </a:r>
            <a:r>
              <a:rPr lang="sr-Latn-RS" sz="7100" dirty="0">
                <a:latin typeface="Calibri" pitchFamily="34" charset="0"/>
                <a:cs typeface="Calibri" pitchFamily="34" charset="0"/>
              </a:rPr>
              <a:t>z</a:t>
            </a:r>
            <a:r>
              <a:rPr lang="en-US" sz="7100" dirty="0" err="1">
                <a:latin typeface="Calibri" pitchFamily="34" charset="0"/>
                <a:cs typeface="Calibri" pitchFamily="34" charset="0"/>
              </a:rPr>
              <a:t>mus</a:t>
            </a:r>
            <a:r>
              <a:rPr lang="en-US" sz="7100" dirty="0">
                <a:latin typeface="Calibri" pitchFamily="34" charset="0"/>
                <a:cs typeface="Calibri" pitchFamily="34" charset="0"/>
              </a:rPr>
              <a:t>+ </a:t>
            </a:r>
            <a:r>
              <a:rPr lang="sr-Latn-RS" sz="7100" dirty="0">
                <a:latin typeface="Calibri" pitchFamily="34" charset="0"/>
                <a:cs typeface="Calibri" pitchFamily="34" charset="0"/>
              </a:rPr>
              <a:t>konkurs su </a:t>
            </a:r>
            <a:r>
              <a:rPr lang="en-US" sz="7100" dirty="0" err="1">
                <a:latin typeface="Calibri" pitchFamily="34" charset="0"/>
                <a:cs typeface="Calibri" pitchFamily="34" charset="0"/>
              </a:rPr>
              <a:t>mogu</a:t>
            </a:r>
            <a:r>
              <a:rPr lang="sr-Latn-RS" sz="7100" dirty="0">
                <a:latin typeface="Calibri" pitchFamily="34" charset="0"/>
                <a:cs typeface="Calibri" pitchFamily="34" charset="0"/>
              </a:rPr>
              <a:t>će </a:t>
            </a:r>
            <a:r>
              <a:rPr lang="en-US" sz="7100" u="sng" dirty="0" err="1">
                <a:latin typeface="Calibri" pitchFamily="34" charset="0"/>
                <a:cs typeface="Calibri" pitchFamily="34" charset="0"/>
              </a:rPr>
              <a:t>isključivo</a:t>
            </a:r>
            <a:r>
              <a:rPr lang="en-US" sz="71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7100" dirty="0" err="1">
                <a:latin typeface="Calibri" pitchFamily="34" charset="0"/>
                <a:cs typeface="Calibri" pitchFamily="34" charset="0"/>
              </a:rPr>
              <a:t>preko</a:t>
            </a:r>
            <a:r>
              <a:rPr lang="en-US" sz="71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7100" dirty="0" err="1">
                <a:latin typeface="Calibri" pitchFamily="34" charset="0"/>
                <a:cs typeface="Calibri" pitchFamily="34" charset="0"/>
              </a:rPr>
              <a:t>raspisanih</a:t>
            </a:r>
            <a:r>
              <a:rPr lang="en-US" sz="7100" dirty="0">
                <a:latin typeface="Calibri" pitchFamily="34" charset="0"/>
                <a:cs typeface="Calibri" pitchFamily="34" charset="0"/>
              </a:rPr>
              <a:t> i </a:t>
            </a:r>
            <a:r>
              <a:rPr lang="en-US" sz="7100" dirty="0" err="1">
                <a:latin typeface="Calibri" pitchFamily="34" charset="0"/>
                <a:cs typeface="Calibri" pitchFamily="34" charset="0"/>
              </a:rPr>
              <a:t>aktuelnih</a:t>
            </a:r>
            <a:r>
              <a:rPr lang="en-US" sz="7100" dirty="0">
                <a:latin typeface="Calibri" pitchFamily="34" charset="0"/>
                <a:cs typeface="Calibri" pitchFamily="34" charset="0"/>
              </a:rPr>
              <a:t> </a:t>
            </a:r>
            <a:r>
              <a:rPr lang="sr-Latn-RS" sz="7100" dirty="0">
                <a:latin typeface="Calibri" pitchFamily="34" charset="0"/>
                <a:cs typeface="Calibri" pitchFamily="34" charset="0"/>
              </a:rPr>
              <a:t>poziva</a:t>
            </a:r>
            <a:r>
              <a:rPr lang="en-US" sz="71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7100" dirty="0" err="1">
                <a:latin typeface="Calibri" pitchFamily="34" charset="0"/>
                <a:cs typeface="Calibri" pitchFamily="34" charset="0"/>
              </a:rPr>
              <a:t>koje</a:t>
            </a:r>
            <a:r>
              <a:rPr lang="en-US" sz="71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7100" dirty="0" err="1">
                <a:latin typeface="Calibri" pitchFamily="34" charset="0"/>
                <a:cs typeface="Calibri" pitchFamily="34" charset="0"/>
              </a:rPr>
              <a:t>objavljuj</a:t>
            </a:r>
            <a:r>
              <a:rPr lang="sr-Latn-RS" sz="7100" dirty="0">
                <a:latin typeface="Calibri" pitchFamily="34" charset="0"/>
                <a:cs typeface="Calibri" pitchFamily="34" charset="0"/>
              </a:rPr>
              <a:t>e</a:t>
            </a:r>
            <a:r>
              <a:rPr lang="en-US" sz="7100" dirty="0">
                <a:latin typeface="Calibri" pitchFamily="34" charset="0"/>
                <a:cs typeface="Calibri" pitchFamily="34" charset="0"/>
              </a:rPr>
              <a:t> U</a:t>
            </a:r>
            <a:r>
              <a:rPr lang="sr-Latn-RS" sz="7100" dirty="0">
                <a:latin typeface="Calibri" pitchFamily="34" charset="0"/>
                <a:cs typeface="Calibri" pitchFamily="34" charset="0"/>
              </a:rPr>
              <a:t>NS.</a:t>
            </a:r>
            <a:endParaRPr lang="en-US" sz="7100" dirty="0">
              <a:latin typeface="Calibri" pitchFamily="34" charset="0"/>
              <a:cs typeface="Calibri" pitchFamily="34" charset="0"/>
            </a:endParaRPr>
          </a:p>
          <a:p>
            <a:r>
              <a:rPr lang="sr-Latn-RS" sz="7100" dirty="0">
                <a:latin typeface="Calibri" pitchFamily="34" charset="0"/>
                <a:cs typeface="Calibri" pitchFamily="34" charset="0"/>
              </a:rPr>
              <a:t>Boravak je moguć samo na </a:t>
            </a:r>
            <a:r>
              <a:rPr lang="sr-Latn-RS" sz="7100" dirty="0">
                <a:latin typeface="Calibri" pitchFamily="34" charset="0"/>
                <a:cs typeface="Calibri" pitchFamily="34" charset="0"/>
                <a:hlinkClick r:id="rId3"/>
              </a:rPr>
              <a:t>parterskim univerzitetima </a:t>
            </a:r>
            <a:r>
              <a:rPr lang="sr-Latn-RS" sz="7100" dirty="0">
                <a:latin typeface="Calibri" pitchFamily="34" charset="0"/>
                <a:cs typeface="Calibri" pitchFamily="34" charset="0"/>
              </a:rPr>
              <a:t>sa kojima je potpisan Erazmus+ sporazum.</a:t>
            </a:r>
          </a:p>
          <a:p>
            <a:r>
              <a:rPr lang="sr-Latn-RS" sz="7100" dirty="0">
                <a:latin typeface="Calibri" pitchFamily="34" charset="0"/>
                <a:cs typeface="Calibri" pitchFamily="34" charset="0"/>
                <a:hlinkClick r:id="rId3"/>
              </a:rPr>
              <a:t>Preko </a:t>
            </a:r>
            <a:r>
              <a:rPr lang="sr-Latn-RS" sz="7100" b="1" dirty="0">
                <a:latin typeface="Calibri" pitchFamily="34" charset="0"/>
                <a:cs typeface="Calibri" pitchFamily="34" charset="0"/>
                <a:hlinkClick r:id="rId3"/>
              </a:rPr>
              <a:t>40</a:t>
            </a:r>
            <a:r>
              <a:rPr lang="sr-Latn-RS" sz="7100" dirty="0">
                <a:latin typeface="Calibri" pitchFamily="34" charset="0"/>
                <a:cs typeface="Calibri" pitchFamily="34" charset="0"/>
                <a:hlinkClick r:id="rId3"/>
              </a:rPr>
              <a:t> aktivnih E+ sporazuma sa partnerskim institucijama na nivou fakulteta</a:t>
            </a:r>
            <a:r>
              <a:rPr lang="sr-Latn-RS" sz="7100" dirty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sr-Latn-RS" sz="7100" dirty="0">
                <a:latin typeface="Calibri" pitchFamily="34" charset="0"/>
                <a:cs typeface="Calibri" pitchFamily="34" charset="0"/>
              </a:rPr>
              <a:t>UNS raspisuje </a:t>
            </a:r>
            <a:r>
              <a:rPr lang="sr-Latn-RS" sz="7100" b="1" dirty="0">
                <a:latin typeface="Calibri" pitchFamily="34" charset="0"/>
                <a:cs typeface="Calibri" pitchFamily="34" charset="0"/>
              </a:rPr>
              <a:t>KA131</a:t>
            </a:r>
            <a:r>
              <a:rPr lang="sr-Latn-RS" sz="7100" dirty="0">
                <a:latin typeface="Calibri" pitchFamily="34" charset="0"/>
                <a:cs typeface="Calibri" pitchFamily="34" charset="0"/>
              </a:rPr>
              <a:t> i </a:t>
            </a:r>
            <a:r>
              <a:rPr lang="sr-Latn-RS" sz="7100" b="1" dirty="0">
                <a:latin typeface="Calibri" pitchFamily="34" charset="0"/>
                <a:cs typeface="Calibri" pitchFamily="34" charset="0"/>
              </a:rPr>
              <a:t>KA171</a:t>
            </a:r>
            <a:r>
              <a:rPr lang="sr-Latn-RS" sz="7100" dirty="0">
                <a:latin typeface="Calibri" pitchFamily="34" charset="0"/>
                <a:cs typeface="Calibri" pitchFamily="34" charset="0"/>
              </a:rPr>
              <a:t> Erazmus+ pozive.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1598ED-CF6A-3AED-3D67-AD64CD048C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45"/>
          <a:stretch/>
        </p:blipFill>
        <p:spPr>
          <a:xfrm>
            <a:off x="4343400" y="2209800"/>
            <a:ext cx="4410075" cy="364913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C400604-3441-7D44-8224-D3B57DD5CAE7}"/>
              </a:ext>
            </a:extLst>
          </p:cNvPr>
          <p:cNvSpPr txBox="1">
            <a:spLocks/>
          </p:cNvSpPr>
          <p:nvPr/>
        </p:nvSpPr>
        <p:spPr>
          <a:xfrm>
            <a:off x="600075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0070C0"/>
                </a:solidFill>
              </a:rPr>
              <a:t>Erazmus</a:t>
            </a:r>
            <a:r>
              <a:rPr lang="en-US" b="1" dirty="0">
                <a:solidFill>
                  <a:srgbClr val="0070C0"/>
                </a:solidFill>
              </a:rPr>
              <a:t>+ </a:t>
            </a:r>
            <a:r>
              <a:rPr lang="en-US" b="1" dirty="0" err="1">
                <a:solidFill>
                  <a:srgbClr val="0070C0"/>
                </a:solidFill>
              </a:rPr>
              <a:t>mobilnost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sr-Latn-RS" b="1" dirty="0">
                <a:solidFill>
                  <a:srgbClr val="0070C0"/>
                </a:solidFill>
              </a:rPr>
              <a:t>osoblja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Erazmus</a:t>
            </a:r>
            <a:r>
              <a:rPr lang="en-US" b="1" dirty="0">
                <a:solidFill>
                  <a:srgbClr val="0070C0"/>
                </a:solidFill>
              </a:rPr>
              <a:t>+ </a:t>
            </a:r>
            <a:r>
              <a:rPr lang="en-US" b="1" dirty="0" err="1">
                <a:solidFill>
                  <a:srgbClr val="0070C0"/>
                </a:solidFill>
              </a:rPr>
              <a:t>mobilnost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sr-Latn-RS" b="1" dirty="0">
                <a:solidFill>
                  <a:srgbClr val="0070C0"/>
                </a:solidFill>
              </a:rPr>
              <a:t>osoblja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8574" y="3615797"/>
            <a:ext cx="4419600" cy="1905000"/>
          </a:xfrm>
        </p:spPr>
        <p:txBody>
          <a:bodyPr>
            <a:normAutofit fontScale="92500"/>
          </a:bodyPr>
          <a:lstStyle/>
          <a:p>
            <a:pPr marL="514350" indent="-514350"/>
            <a:r>
              <a:rPr lang="vi-VN" sz="2200" dirty="0">
                <a:latin typeface="Calibri" pitchFamily="34" charset="0"/>
                <a:cs typeface="Calibri" pitchFamily="34" charset="0"/>
              </a:rPr>
              <a:t>držanje nastave</a:t>
            </a:r>
            <a:r>
              <a:rPr lang="sr-Latn-RS" sz="2200" dirty="0">
                <a:latin typeface="Calibri" pitchFamily="34" charset="0"/>
                <a:cs typeface="Calibri" pitchFamily="34" charset="0"/>
              </a:rPr>
              <a:t> (</a:t>
            </a:r>
            <a:r>
              <a:rPr lang="sr-Latn-RS" sz="2200" b="1" i="1" dirty="0">
                <a:latin typeface="Calibri" pitchFamily="34" charset="0"/>
                <a:cs typeface="Calibri" pitchFamily="34" charset="0"/>
              </a:rPr>
              <a:t>Staff for Teaching</a:t>
            </a:r>
            <a:r>
              <a:rPr lang="sr-Latn-RS" sz="2200" dirty="0">
                <a:latin typeface="Calibri" pitchFamily="34" charset="0"/>
                <a:cs typeface="Calibri" pitchFamily="34" charset="0"/>
              </a:rPr>
              <a:t>) – minimum 8h nastave nedeljno</a:t>
            </a:r>
            <a:endParaRPr lang="vi-VN" sz="2200" dirty="0">
              <a:latin typeface="Calibri" pitchFamily="34" charset="0"/>
              <a:cs typeface="Calibri" pitchFamily="34" charset="0"/>
            </a:endParaRPr>
          </a:p>
          <a:p>
            <a:pPr marL="514350" indent="-514350"/>
            <a:r>
              <a:rPr lang="vi-VN" sz="2200" dirty="0">
                <a:latin typeface="Calibri" pitchFamily="34" charset="0"/>
                <a:cs typeface="Calibri" pitchFamily="34" charset="0"/>
              </a:rPr>
              <a:t>obuke/usavršavanja</a:t>
            </a:r>
            <a:r>
              <a:rPr lang="sr-Latn-RS" sz="2200" dirty="0">
                <a:latin typeface="Calibri" pitchFamily="34" charset="0"/>
                <a:cs typeface="Calibri" pitchFamily="34" charset="0"/>
              </a:rPr>
              <a:t> (</a:t>
            </a:r>
            <a:r>
              <a:rPr lang="sr-Latn-RS" sz="2200" b="1" i="1" dirty="0">
                <a:latin typeface="Calibri" pitchFamily="34" charset="0"/>
                <a:cs typeface="Calibri" pitchFamily="34" charset="0"/>
              </a:rPr>
              <a:t>Staff for Training</a:t>
            </a:r>
            <a:r>
              <a:rPr lang="sr-Latn-RS" sz="2200" dirty="0">
                <a:latin typeface="Calibri" pitchFamily="34" charset="0"/>
                <a:cs typeface="Calibri" pitchFamily="34" charset="0"/>
              </a:rPr>
              <a:t>) – nenastavno (naučno, tehničko i administrativno osoblje)</a:t>
            </a:r>
          </a:p>
          <a:p>
            <a:pPr marL="4057650" lvl="8" indent="-514350">
              <a:buFont typeface="+mj-lt"/>
              <a:buAutoNum type="arabicPeriod"/>
            </a:pPr>
            <a:endParaRPr lang="sr-Latn-RS" sz="2800" dirty="0"/>
          </a:p>
          <a:p>
            <a:pPr marL="514350" indent="-514350">
              <a:buFont typeface="+mj-lt"/>
              <a:buAutoNum type="arabicPeriod"/>
            </a:pPr>
            <a:endParaRPr lang="sr-Latn-RS" sz="4000" dirty="0"/>
          </a:p>
          <a:p>
            <a:pPr marL="514350" indent="-514350">
              <a:buFont typeface="+mj-lt"/>
              <a:buAutoNum type="arabicPeriod"/>
            </a:pPr>
            <a:endParaRPr lang="en-US" sz="4000" dirty="0"/>
          </a:p>
          <a:p>
            <a:endParaRPr lang="vi-VN" sz="4000" dirty="0"/>
          </a:p>
          <a:p>
            <a:endParaRPr lang="en-US" sz="3800" dirty="0">
              <a:solidFill>
                <a:srgbClr val="FF0000"/>
              </a:solidFill>
            </a:endParaRPr>
          </a:p>
          <a:p>
            <a:endParaRPr lang="sr-Latn-RS" sz="3800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sr-Latn-R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1584196"/>
            <a:ext cx="838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vi-VN" sz="2000" dirty="0">
                <a:latin typeface="Calibri" pitchFamily="34" charset="0"/>
                <a:cs typeface="Calibri" pitchFamily="34" charset="0"/>
              </a:rPr>
              <a:t>Erazmus</a:t>
            </a:r>
            <a:r>
              <a:rPr lang="sr-Latn-RS" sz="2000" dirty="0">
                <a:latin typeface="Calibri" pitchFamily="34" charset="0"/>
                <a:cs typeface="Calibri" pitchFamily="34" charset="0"/>
              </a:rPr>
              <a:t>+ </a:t>
            </a:r>
            <a:r>
              <a:rPr lang="sr-Latn-RS" sz="20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program</a:t>
            </a:r>
            <a:r>
              <a:rPr lang="vi-VN" sz="2000" dirty="0">
                <a:latin typeface="Calibri" pitchFamily="34" charset="0"/>
                <a:cs typeface="Calibri" pitchFamily="34" charset="0"/>
              </a:rPr>
              <a:t> omogućava</a:t>
            </a:r>
            <a:r>
              <a:rPr lang="sr-Latn-R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sr-Latn-RS" sz="2000" b="1" dirty="0">
                <a:latin typeface="Calibri" pitchFamily="34" charset="0"/>
                <a:cs typeface="Calibri" pitchFamily="34" charset="0"/>
              </a:rPr>
              <a:t>nastavnom i nenastavnom osoblju </a:t>
            </a:r>
            <a:r>
              <a:rPr lang="sr-Latn-RS" sz="2000" dirty="0">
                <a:latin typeface="Calibri" pitchFamily="34" charset="0"/>
                <a:cs typeface="Calibri" pitchFamily="34" charset="0"/>
              </a:rPr>
              <a:t>visokoškolskih ustanova u Srbiji </a:t>
            </a:r>
            <a:r>
              <a:rPr lang="vi-VN" sz="2000" dirty="0">
                <a:latin typeface="Calibri" pitchFamily="34" charset="0"/>
                <a:cs typeface="Calibri" pitchFamily="34" charset="0"/>
              </a:rPr>
              <a:t>da provedu između </a:t>
            </a:r>
            <a:r>
              <a:rPr lang="vi-VN" sz="2000" b="1" dirty="0">
                <a:latin typeface="Calibri" pitchFamily="34" charset="0"/>
                <a:cs typeface="Calibri" pitchFamily="34" charset="0"/>
              </a:rPr>
              <a:t>5 dana i 2 </a:t>
            </a:r>
            <a:r>
              <a:rPr lang="sr-Latn-RS" sz="2000" b="1" dirty="0">
                <a:latin typeface="Calibri" pitchFamily="34" charset="0"/>
                <a:cs typeface="Calibri" pitchFamily="34" charset="0"/>
              </a:rPr>
              <a:t>meseca </a:t>
            </a:r>
            <a:r>
              <a:rPr lang="vi-VN" sz="2000" dirty="0">
                <a:latin typeface="Calibri" pitchFamily="34" charset="0"/>
                <a:cs typeface="Calibri" pitchFamily="34" charset="0"/>
              </a:rPr>
              <a:t>na partnerskom univerzitet</a:t>
            </a:r>
            <a:r>
              <a:rPr lang="sr-Latn-RS" sz="2000" dirty="0">
                <a:latin typeface="Calibri" pitchFamily="34" charset="0"/>
                <a:cs typeface="Calibri" pitchFamily="34" charset="0"/>
              </a:rPr>
              <a:t>u u inostranstvu</a:t>
            </a:r>
            <a:r>
              <a:rPr lang="vi-VN" sz="2000" dirty="0">
                <a:latin typeface="Calibri" pitchFamily="34" charset="0"/>
                <a:cs typeface="Calibri" pitchFamily="34" charset="0"/>
              </a:rPr>
              <a:t>.</a:t>
            </a:r>
            <a:endParaRPr lang="sr-Latn-RS" sz="2000" dirty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13314" name="AutoShape 2" descr="Image result for erasmus+ teaching"/>
          <p:cNvSpPr>
            <a:spLocks noChangeAspect="1" noChangeArrowheads="1"/>
          </p:cNvSpPr>
          <p:nvPr/>
        </p:nvSpPr>
        <p:spPr bwMode="auto">
          <a:xfrm>
            <a:off x="155575" y="-1333500"/>
            <a:ext cx="5734050" cy="2790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6" name="Picture 4" descr="Image result for erasmus+ teach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6643" y="2984235"/>
            <a:ext cx="3665746" cy="2289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12648" y="2696686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vi-VN" sz="2000" dirty="0">
                <a:latin typeface="Calibri" pitchFamily="34" charset="0"/>
                <a:cs typeface="Calibri" pitchFamily="34" charset="0"/>
              </a:rPr>
              <a:t>Zaposleni koji se prijavljuju za Erazmus+</a:t>
            </a:r>
            <a:r>
              <a:rPr lang="sr-Latn-RS" sz="2000" dirty="0">
                <a:latin typeface="Calibri" pitchFamily="34" charset="0"/>
                <a:cs typeface="Calibri" pitchFamily="34" charset="0"/>
              </a:rPr>
              <a:t> konkurs</a:t>
            </a:r>
            <a:r>
              <a:rPr lang="vi-VN" sz="2000" dirty="0">
                <a:latin typeface="Calibri" pitchFamily="34" charset="0"/>
                <a:cs typeface="Calibri" pitchFamily="34" charset="0"/>
              </a:rPr>
              <a:t> mogu da biraju</a:t>
            </a:r>
            <a:r>
              <a:rPr lang="sr-Latn-R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2000" dirty="0">
                <a:latin typeface="Calibri" pitchFamily="34" charset="0"/>
                <a:cs typeface="Calibri" pitchFamily="34" charset="0"/>
              </a:rPr>
              <a:t>između prijave za: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2648" y="5520797"/>
            <a:ext cx="82646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>
                <a:latin typeface="Calibri" pitchFamily="34" charset="0"/>
                <a:cs typeface="Calibri" pitchFamily="34" charset="0"/>
              </a:rPr>
              <a:t>Erazmus+ programom pokriveni su troškovi puta i dnevnice. Iznos dnevnice i putnih troškova zavisi od destinacije + mogućnost apliciranja za dodatna sredstva (za osobe sa posebnim potrebama).</a:t>
            </a:r>
          </a:p>
          <a:p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622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2969" y="1752600"/>
            <a:ext cx="4671321" cy="5105400"/>
          </a:xfrm>
        </p:spPr>
        <p:txBody>
          <a:bodyPr>
            <a:normAutofit fontScale="70000" lnSpcReduction="20000"/>
          </a:bodyPr>
          <a:lstStyle/>
          <a:p>
            <a:r>
              <a:rPr lang="sr-Latn-RS" sz="2400" b="1" dirty="0">
                <a:latin typeface="Calibri" pitchFamily="34" charset="0"/>
                <a:cs typeface="Calibri" pitchFamily="34" charset="0"/>
              </a:rPr>
              <a:t>Trajanje poziva: </a:t>
            </a:r>
            <a:r>
              <a:rPr lang="sr-Latn-RS" sz="2400" dirty="0">
                <a:latin typeface="Calibri" pitchFamily="34" charset="0"/>
                <a:cs typeface="Calibri" pitchFamily="34" charset="0"/>
              </a:rPr>
              <a:t>13. mart 2024. - 5. april 2024.</a:t>
            </a:r>
          </a:p>
          <a:p>
            <a:r>
              <a:rPr lang="sr-Latn-RS" sz="2400" b="1" dirty="0">
                <a:latin typeface="Calibri" pitchFamily="34" charset="0"/>
                <a:cs typeface="Calibri" pitchFamily="34" charset="0"/>
              </a:rPr>
              <a:t>Realizacija: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l</a:t>
            </a:r>
            <a:r>
              <a:rPr lang="sr-Latn-RS" sz="2400" dirty="0">
                <a:latin typeface="Calibri" pitchFamily="34" charset="0"/>
                <a:cs typeface="Calibri" pitchFamily="34" charset="0"/>
              </a:rPr>
              <a:t>etnj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i</a:t>
            </a:r>
            <a:r>
              <a:rPr lang="sr-Latn-RS" sz="2400" dirty="0">
                <a:latin typeface="Calibri" pitchFamily="34" charset="0"/>
                <a:cs typeface="Calibri" pitchFamily="34" charset="0"/>
              </a:rPr>
              <a:t> semest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er </a:t>
            </a:r>
            <a:r>
              <a:rPr lang="sr-Latn-RS" sz="2400" dirty="0">
                <a:latin typeface="Calibri" pitchFamily="34" charset="0"/>
                <a:cs typeface="Calibri" pitchFamily="34" charset="0"/>
              </a:rPr>
              <a:t>akademske 2023/2024. godine (najranije od druge polovine maja 2024. i bez opcije avgusta 2024.) ili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zimski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sr-Latn-RS" sz="2400" dirty="0">
                <a:latin typeface="Calibri" pitchFamily="34" charset="0"/>
                <a:cs typeface="Calibri" pitchFamily="34" charset="0"/>
              </a:rPr>
              <a:t>semest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ar</a:t>
            </a:r>
            <a:r>
              <a:rPr lang="sr-Latn-RS" sz="2400" dirty="0">
                <a:latin typeface="Calibri" pitchFamily="34" charset="0"/>
                <a:cs typeface="Calibri" pitchFamily="34" charset="0"/>
              </a:rPr>
              <a:t> 2024/2025. godine</a:t>
            </a:r>
          </a:p>
          <a:p>
            <a:r>
              <a:rPr lang="sr-Latn-RS" sz="2400" b="1" dirty="0">
                <a:latin typeface="Calibri" pitchFamily="34" charset="0"/>
                <a:cs typeface="Calibri" pitchFamily="34" charset="0"/>
              </a:rPr>
              <a:t>Trajanje mobilnosti: </a:t>
            </a:r>
            <a:r>
              <a:rPr lang="sr-Latn-RS" sz="2400" dirty="0">
                <a:latin typeface="Calibri" pitchFamily="34" charset="0"/>
                <a:cs typeface="Calibri" pitchFamily="34" charset="0"/>
              </a:rPr>
              <a:t>ukupno 6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(4+2)</a:t>
            </a:r>
            <a:r>
              <a:rPr lang="sr-Latn-RS" sz="2400" dirty="0">
                <a:latin typeface="Calibri" pitchFamily="34" charset="0"/>
                <a:cs typeface="Calibri" pitchFamily="34" charset="0"/>
              </a:rPr>
              <a:t> dana za nastavne aktivnosti i 7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(5+2)</a:t>
            </a:r>
            <a:r>
              <a:rPr lang="sr-Latn-RS" sz="2400" dirty="0">
                <a:latin typeface="Calibri" pitchFamily="34" charset="0"/>
                <a:cs typeface="Calibri" pitchFamily="34" charset="0"/>
              </a:rPr>
              <a:t> dana za usavršavanje 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r>
              <a:rPr lang="sr-Latn-RS" sz="2400" b="1" dirty="0">
                <a:latin typeface="Calibri" pitchFamily="34" charset="0"/>
                <a:cs typeface="Calibri" pitchFamily="34" charset="0"/>
              </a:rPr>
              <a:t>Vrste mobilnosti: </a:t>
            </a:r>
          </a:p>
          <a:p>
            <a:pPr marL="514350" indent="-514350">
              <a:buFont typeface="+mj-lt"/>
              <a:buAutoNum type="romanUcPeriod"/>
            </a:pPr>
            <a:r>
              <a:rPr lang="sr-Latn-RS" sz="2400" b="1" dirty="0">
                <a:latin typeface="Calibri" pitchFamily="34" charset="0"/>
                <a:cs typeface="Calibri" pitchFamily="34" charset="0"/>
              </a:rPr>
              <a:t>10</a:t>
            </a:r>
            <a:r>
              <a:rPr lang="sr-Latn-RS" sz="2400" dirty="0">
                <a:latin typeface="Calibri" pitchFamily="34" charset="0"/>
                <a:cs typeface="Calibri" pitchFamily="34" charset="0"/>
              </a:rPr>
              <a:t> stipendija za nastavno-naučno osoblje: 3 u svrhu usavršavanja i 7 u svrhu držanja nastave </a:t>
            </a:r>
            <a:r>
              <a:rPr lang="sr-Latn-RS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sr-Latn-R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od ovih 10 stipendija 5 je predviđeno za  kandidate koji do ovog konkursa nisu bili korisnici stipendija za akademsku mobilnost u programu Erazmus+ KA1, a ispunjavaju sve ostale uslove konkursa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!!!</a:t>
            </a:r>
            <a:r>
              <a:rPr lang="sr-Latn-R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514350" indent="-514350">
              <a:buFont typeface="+mj-lt"/>
              <a:buAutoNum type="romanUcPeriod"/>
            </a:pPr>
            <a:r>
              <a:rPr lang="sr-Latn-RS" sz="2400" b="1" dirty="0">
                <a:latin typeface="Calibri" pitchFamily="34" charset="0"/>
                <a:cs typeface="Calibri" pitchFamily="34" charset="0"/>
              </a:rPr>
              <a:t>2</a:t>
            </a:r>
            <a:r>
              <a:rPr lang="sr-Latn-RS" sz="2400" dirty="0">
                <a:latin typeface="Calibri" pitchFamily="34" charset="0"/>
                <a:cs typeface="Calibri" pitchFamily="34" charset="0"/>
              </a:rPr>
              <a:t> stipendije za administrativno osoblje PMF-a u svrhu usavršavanja</a:t>
            </a:r>
          </a:p>
          <a:p>
            <a:pPr marL="0" indent="0">
              <a:buNone/>
            </a:pPr>
            <a:endParaRPr lang="sr-Latn-R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D962EE-1702-EDC3-4DD6-DB7E98F3F88F}"/>
              </a:ext>
            </a:extLst>
          </p:cNvPr>
          <p:cNvSpPr txBox="1">
            <a:spLocks/>
          </p:cNvSpPr>
          <p:nvPr/>
        </p:nvSpPr>
        <p:spPr>
          <a:xfrm>
            <a:off x="304800" y="228600"/>
            <a:ext cx="87630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0070C0"/>
                </a:solidFill>
              </a:rPr>
              <a:t>Erazmus</a:t>
            </a:r>
            <a:r>
              <a:rPr lang="en-US" b="1" dirty="0">
                <a:solidFill>
                  <a:srgbClr val="0070C0"/>
                </a:solidFill>
              </a:rPr>
              <a:t>+ k</a:t>
            </a:r>
            <a:r>
              <a:rPr lang="sr-Latn-RS" b="1" dirty="0">
                <a:solidFill>
                  <a:srgbClr val="0070C0"/>
                </a:solidFill>
              </a:rPr>
              <a:t>onkurs za osoblje PMF-a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Picture 4" descr="A blue and white background with a light bulb and a plane&#10;&#10;Description automatically generated">
            <a:extLst>
              <a:ext uri="{FF2B5EF4-FFF2-40B4-BE49-F238E27FC236}">
                <a16:creationId xmlns:a16="http://schemas.microsoft.com/office/drawing/2014/main" id="{BC30915E-EDEF-10E3-351E-45A061671A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438400"/>
            <a:ext cx="3726838" cy="31242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A4D95-44E7-6CD8-0693-2C6CB2CEEB6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2581507"/>
            <a:ext cx="3505200" cy="5181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1. </a:t>
            </a:r>
            <a:r>
              <a:rPr lang="en-US" sz="1800" dirty="0" err="1"/>
              <a:t>Univerzitet</a:t>
            </a:r>
            <a:r>
              <a:rPr lang="en-US" sz="1800" dirty="0"/>
              <a:t> u </a:t>
            </a:r>
            <a:r>
              <a:rPr lang="en-US" sz="1800" dirty="0" err="1"/>
              <a:t>Zagrebu</a:t>
            </a:r>
            <a:r>
              <a:rPr lang="en-US" sz="1800" dirty="0"/>
              <a:t>, Hrvatska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2. </a:t>
            </a:r>
            <a:r>
              <a:rPr lang="en-US" sz="1800" dirty="0" err="1"/>
              <a:t>Univerzitet</a:t>
            </a:r>
            <a:r>
              <a:rPr lang="en-US" sz="1800" dirty="0"/>
              <a:t> u </a:t>
            </a:r>
            <a:r>
              <a:rPr lang="en-US" sz="1800" dirty="0" err="1"/>
              <a:t>Ljubljani</a:t>
            </a:r>
            <a:r>
              <a:rPr lang="en-US" sz="1800" dirty="0"/>
              <a:t>, Slovenija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3. </a:t>
            </a:r>
            <a:r>
              <a:rPr lang="en-US" sz="1800" dirty="0" err="1"/>
              <a:t>Univerzitet</a:t>
            </a:r>
            <a:r>
              <a:rPr lang="en-US" sz="1800" dirty="0"/>
              <a:t> </a:t>
            </a:r>
            <a:r>
              <a:rPr lang="en-US" sz="1800" dirty="0" err="1"/>
              <a:t>Palackog</a:t>
            </a:r>
            <a:r>
              <a:rPr lang="en-US" sz="1800" dirty="0"/>
              <a:t> u </a:t>
            </a:r>
            <a:r>
              <a:rPr lang="en-US" sz="1800" dirty="0" err="1"/>
              <a:t>Olomoucu</a:t>
            </a:r>
            <a:r>
              <a:rPr lang="en-US" sz="1800" dirty="0"/>
              <a:t>, </a:t>
            </a:r>
            <a:r>
              <a:rPr lang="en-US" sz="1800" dirty="0" err="1"/>
              <a:t>Češka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4. </a:t>
            </a:r>
            <a:r>
              <a:rPr lang="en-US" sz="1800" dirty="0" err="1"/>
              <a:t>Univerzitet</a:t>
            </a:r>
            <a:r>
              <a:rPr lang="en-US" sz="1800" dirty="0"/>
              <a:t> </a:t>
            </a:r>
            <a:r>
              <a:rPr lang="en-US" sz="1800" dirty="0" err="1"/>
              <a:t>Federiko</a:t>
            </a:r>
            <a:r>
              <a:rPr lang="en-US" sz="1800" dirty="0"/>
              <a:t> II u </a:t>
            </a:r>
            <a:r>
              <a:rPr lang="en-US" sz="1800" dirty="0" err="1"/>
              <a:t>Napulju</a:t>
            </a:r>
            <a:r>
              <a:rPr lang="en-US" sz="1800" dirty="0"/>
              <a:t>, </a:t>
            </a:r>
            <a:r>
              <a:rPr lang="en-US" sz="1800" dirty="0" err="1"/>
              <a:t>Italija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5. </a:t>
            </a:r>
            <a:r>
              <a:rPr lang="en-US" sz="1800" dirty="0" err="1"/>
              <a:t>Univerzitet</a:t>
            </a:r>
            <a:r>
              <a:rPr lang="en-US" sz="1800" dirty="0"/>
              <a:t> u </a:t>
            </a:r>
            <a:r>
              <a:rPr lang="en-US" sz="1800" dirty="0" err="1"/>
              <a:t>Salernu</a:t>
            </a:r>
            <a:r>
              <a:rPr lang="en-US" sz="1800" dirty="0"/>
              <a:t>, </a:t>
            </a:r>
            <a:r>
              <a:rPr lang="en-US" sz="1800" dirty="0" err="1"/>
              <a:t>Italija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6. </a:t>
            </a:r>
            <a:r>
              <a:rPr lang="en-US" sz="1800" dirty="0" err="1"/>
              <a:t>Univerzitet</a:t>
            </a:r>
            <a:r>
              <a:rPr lang="en-US" sz="1800" dirty="0"/>
              <a:t> u </a:t>
            </a:r>
            <a:r>
              <a:rPr lang="en-US" sz="1800" dirty="0" err="1"/>
              <a:t>Koimbri</a:t>
            </a:r>
            <a:r>
              <a:rPr lang="en-US" sz="1800" dirty="0"/>
              <a:t>, Portugal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7. </a:t>
            </a:r>
            <a:r>
              <a:rPr lang="en-US" sz="1800" dirty="0" err="1"/>
              <a:t>Univerzitet</a:t>
            </a:r>
            <a:r>
              <a:rPr lang="en-US" sz="1800" dirty="0"/>
              <a:t> </a:t>
            </a:r>
            <a:r>
              <a:rPr lang="en-US" sz="1800" dirty="0" err="1"/>
              <a:t>istočne</a:t>
            </a:r>
            <a:r>
              <a:rPr lang="en-US" sz="1800" dirty="0"/>
              <a:t> </a:t>
            </a:r>
            <a:r>
              <a:rPr lang="en-US" sz="1800" dirty="0" err="1"/>
              <a:t>Finske</a:t>
            </a:r>
            <a:r>
              <a:rPr lang="en-US" sz="1800" dirty="0"/>
              <a:t>, </a:t>
            </a:r>
            <a:r>
              <a:rPr lang="en-US" sz="1800" dirty="0" err="1"/>
              <a:t>Finska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8. </a:t>
            </a:r>
            <a:r>
              <a:rPr lang="en-US" sz="1800" dirty="0" err="1"/>
              <a:t>Univerzitet</a:t>
            </a:r>
            <a:r>
              <a:rPr lang="en-US" sz="1800" dirty="0"/>
              <a:t> u Alkali, </a:t>
            </a:r>
            <a:r>
              <a:rPr lang="en-US" sz="1800" dirty="0" err="1"/>
              <a:t>Španija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9. </a:t>
            </a:r>
            <a:r>
              <a:rPr lang="en-US" sz="1800" dirty="0" err="1"/>
              <a:t>Univerzitet</a:t>
            </a:r>
            <a:r>
              <a:rPr lang="en-US" sz="1800" dirty="0"/>
              <a:t> </a:t>
            </a:r>
            <a:r>
              <a:rPr lang="en-US" sz="1800" dirty="0" err="1"/>
              <a:t>Primorska</a:t>
            </a:r>
            <a:r>
              <a:rPr lang="en-US" sz="1800" dirty="0"/>
              <a:t>, Slovenija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26EC2CA-BC5B-A9E7-4313-CDE3926BA483}"/>
              </a:ext>
            </a:extLst>
          </p:cNvPr>
          <p:cNvSpPr txBox="1">
            <a:spLocks/>
          </p:cNvSpPr>
          <p:nvPr/>
        </p:nvSpPr>
        <p:spPr>
          <a:xfrm>
            <a:off x="419265" y="228600"/>
            <a:ext cx="87630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0070C0"/>
                </a:solidFill>
              </a:rPr>
              <a:t>Erazmus</a:t>
            </a:r>
            <a:r>
              <a:rPr lang="en-US" b="1" dirty="0">
                <a:solidFill>
                  <a:srgbClr val="0070C0"/>
                </a:solidFill>
              </a:rPr>
              <a:t>+ k</a:t>
            </a:r>
            <a:r>
              <a:rPr lang="sr-Latn-RS" b="1" dirty="0">
                <a:solidFill>
                  <a:srgbClr val="0070C0"/>
                </a:solidFill>
              </a:rPr>
              <a:t>onkurs za osoblje PMF-a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ED9311-A890-5C3C-BDB0-046C5FCF9172}"/>
              </a:ext>
            </a:extLst>
          </p:cNvPr>
          <p:cNvSpPr txBox="1"/>
          <p:nvPr/>
        </p:nvSpPr>
        <p:spPr>
          <a:xfrm>
            <a:off x="4267200" y="2581507"/>
            <a:ext cx="464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800" dirty="0"/>
              <a:t>10. </a:t>
            </a:r>
            <a:r>
              <a:rPr lang="en-US" sz="1800" dirty="0" err="1"/>
              <a:t>Univerzitet</a:t>
            </a:r>
            <a:r>
              <a:rPr lang="en-US" sz="1800" dirty="0"/>
              <a:t> u </a:t>
            </a:r>
            <a:r>
              <a:rPr lang="en-US" sz="1800" dirty="0" err="1"/>
              <a:t>Alanji</a:t>
            </a:r>
            <a:r>
              <a:rPr lang="en-US" sz="1800" dirty="0"/>
              <a:t> „</a:t>
            </a:r>
            <a:r>
              <a:rPr lang="en-US" sz="1800" dirty="0" err="1"/>
              <a:t>Aladin</a:t>
            </a:r>
            <a:r>
              <a:rPr lang="en-US" sz="1800" dirty="0"/>
              <a:t> </a:t>
            </a:r>
            <a:r>
              <a:rPr lang="en-US" sz="1800" dirty="0" err="1"/>
              <a:t>Kejkubat</a:t>
            </a:r>
            <a:r>
              <a:rPr lang="en-US" sz="1800" dirty="0"/>
              <a:t>“, </a:t>
            </a:r>
            <a:r>
              <a:rPr lang="en-US" sz="1800" dirty="0" err="1"/>
              <a:t>Turska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11. </a:t>
            </a:r>
            <a:r>
              <a:rPr lang="en-US" sz="1800" dirty="0" err="1"/>
              <a:t>Univerzitet</a:t>
            </a:r>
            <a:r>
              <a:rPr lang="en-US" sz="1800" dirty="0"/>
              <a:t> </a:t>
            </a:r>
            <a:r>
              <a:rPr lang="en-US" sz="1800" dirty="0" err="1"/>
              <a:t>Vitautas</a:t>
            </a:r>
            <a:r>
              <a:rPr lang="en-US" sz="1800" dirty="0"/>
              <a:t> Magnus, </a:t>
            </a:r>
            <a:r>
              <a:rPr lang="en-US" sz="1800" dirty="0" err="1"/>
              <a:t>Litvanija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12. </a:t>
            </a:r>
            <a:r>
              <a:rPr lang="en-US" sz="1800" dirty="0" err="1"/>
              <a:t>Juraj</a:t>
            </a:r>
            <a:r>
              <a:rPr lang="en-US" sz="1800" dirty="0"/>
              <a:t> Dobrila </a:t>
            </a:r>
            <a:r>
              <a:rPr lang="en-US" sz="1800" dirty="0" err="1"/>
              <a:t>univerzitet</a:t>
            </a:r>
            <a:r>
              <a:rPr lang="en-US" sz="1800" dirty="0"/>
              <a:t> u Puli, Hrvatska</a:t>
            </a:r>
          </a:p>
          <a:p>
            <a:pPr marL="0" indent="0">
              <a:buNone/>
            </a:pPr>
            <a:r>
              <a:rPr lang="en-US" sz="1800" dirty="0"/>
              <a:t>13. </a:t>
            </a:r>
            <a:r>
              <a:rPr lang="en-US" sz="1800" dirty="0" err="1"/>
              <a:t>Univerzitet</a:t>
            </a:r>
            <a:r>
              <a:rPr lang="en-US" sz="1800" dirty="0"/>
              <a:t> u </a:t>
            </a:r>
            <a:r>
              <a:rPr lang="en-US" sz="1800" dirty="0" err="1"/>
              <a:t>Splitu</a:t>
            </a:r>
            <a:r>
              <a:rPr lang="en-US" sz="1800" dirty="0"/>
              <a:t>, Hrvatska</a:t>
            </a:r>
          </a:p>
          <a:p>
            <a:pPr marL="0" indent="0">
              <a:buNone/>
            </a:pPr>
            <a:r>
              <a:rPr lang="en-US" sz="1800" dirty="0"/>
              <a:t>14. </a:t>
            </a:r>
            <a:r>
              <a:rPr lang="en-US" sz="1800" dirty="0" err="1"/>
              <a:t>Tehnološki</a:t>
            </a:r>
            <a:r>
              <a:rPr lang="en-US" sz="1800" dirty="0"/>
              <a:t> </a:t>
            </a:r>
            <a:r>
              <a:rPr lang="en-US" sz="1800" dirty="0" err="1"/>
              <a:t>univerzitet</a:t>
            </a:r>
            <a:r>
              <a:rPr lang="en-US" sz="1800" dirty="0"/>
              <a:t> u </a:t>
            </a:r>
            <a:r>
              <a:rPr lang="en-US" sz="1800" dirty="0" err="1"/>
              <a:t>Gracu</a:t>
            </a:r>
            <a:r>
              <a:rPr lang="en-US" sz="1800" dirty="0"/>
              <a:t>, </a:t>
            </a:r>
            <a:r>
              <a:rPr lang="en-US" sz="1800" dirty="0" err="1"/>
              <a:t>Austrija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15. </a:t>
            </a:r>
            <a:r>
              <a:rPr lang="en-US" sz="1800" dirty="0" err="1"/>
              <a:t>Tehnološki</a:t>
            </a:r>
            <a:r>
              <a:rPr lang="en-US" sz="1800" dirty="0"/>
              <a:t> </a:t>
            </a:r>
            <a:r>
              <a:rPr lang="en-US" sz="1800" dirty="0" err="1"/>
              <a:t>univerzitet</a:t>
            </a:r>
            <a:r>
              <a:rPr lang="en-US" sz="1800" dirty="0"/>
              <a:t> u </a:t>
            </a:r>
            <a:r>
              <a:rPr lang="en-US" sz="1800" dirty="0" err="1"/>
              <a:t>Lublinu</a:t>
            </a:r>
            <a:r>
              <a:rPr lang="en-US" sz="1800" dirty="0"/>
              <a:t>, </a:t>
            </a:r>
            <a:r>
              <a:rPr lang="en-US" sz="1800" dirty="0" err="1"/>
              <a:t>Poljska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16. </a:t>
            </a:r>
            <a:r>
              <a:rPr lang="en-US" sz="1800" dirty="0" err="1"/>
              <a:t>Univerzitet</a:t>
            </a:r>
            <a:r>
              <a:rPr lang="en-US" sz="1800" dirty="0"/>
              <a:t> u </a:t>
            </a:r>
            <a:r>
              <a:rPr lang="en-US" sz="1800" dirty="0" err="1"/>
              <a:t>Seldžuku</a:t>
            </a:r>
            <a:r>
              <a:rPr lang="en-US" sz="1800" dirty="0"/>
              <a:t>, </a:t>
            </a:r>
            <a:r>
              <a:rPr lang="en-US" sz="1800" dirty="0" err="1"/>
              <a:t>Turska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17. </a:t>
            </a:r>
            <a:r>
              <a:rPr lang="en-US" sz="1800" dirty="0" err="1"/>
              <a:t>Univerzitet</a:t>
            </a:r>
            <a:r>
              <a:rPr lang="en-US" sz="1800" dirty="0"/>
              <a:t> u </a:t>
            </a:r>
            <a:r>
              <a:rPr lang="en-US" sz="1800" dirty="0" err="1"/>
              <a:t>Turkuu</a:t>
            </a:r>
            <a:r>
              <a:rPr lang="en-US" sz="1800" dirty="0"/>
              <a:t>, </a:t>
            </a:r>
            <a:r>
              <a:rPr lang="en-US" sz="1800" dirty="0" err="1"/>
              <a:t>Finska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18. </a:t>
            </a:r>
            <a:r>
              <a:rPr lang="en-US" sz="1800" dirty="0" err="1"/>
              <a:t>Univerzitet</a:t>
            </a:r>
            <a:r>
              <a:rPr lang="en-US" sz="1800" dirty="0"/>
              <a:t> </a:t>
            </a:r>
            <a:r>
              <a:rPr lang="en-US" sz="1800" dirty="0" err="1"/>
              <a:t>Nacionalne</a:t>
            </a:r>
            <a:r>
              <a:rPr lang="en-US" sz="1800" dirty="0"/>
              <a:t> </a:t>
            </a:r>
            <a:r>
              <a:rPr lang="en-US" sz="1800" dirty="0" err="1"/>
              <a:t>obrazovne</a:t>
            </a:r>
            <a:r>
              <a:rPr lang="en-US" sz="1800" dirty="0"/>
              <a:t> </a:t>
            </a:r>
            <a:r>
              <a:rPr lang="en-US" sz="1800" dirty="0" err="1"/>
              <a:t>komisije</a:t>
            </a:r>
            <a:r>
              <a:rPr lang="en-US" sz="1800" dirty="0"/>
              <a:t> (</a:t>
            </a:r>
            <a:r>
              <a:rPr lang="en-US" sz="1800" dirty="0" err="1"/>
              <a:t>prethodno</a:t>
            </a:r>
            <a:r>
              <a:rPr lang="en-US" sz="1800" dirty="0"/>
              <a:t>: </a:t>
            </a:r>
            <a:r>
              <a:rPr lang="en-US" sz="1800" dirty="0" err="1"/>
              <a:t>Pedagoški</a:t>
            </a:r>
            <a:r>
              <a:rPr lang="en-US" sz="1800" dirty="0"/>
              <a:t> </a:t>
            </a:r>
            <a:r>
              <a:rPr lang="en-US" sz="1800" dirty="0" err="1"/>
              <a:t>univerzitet</a:t>
            </a:r>
            <a:r>
              <a:rPr lang="en-US" sz="1800" dirty="0"/>
              <a:t> u </a:t>
            </a:r>
            <a:r>
              <a:rPr lang="en-US" sz="1800" dirty="0" err="1"/>
              <a:t>Krakovu</a:t>
            </a:r>
            <a:r>
              <a:rPr lang="en-US" sz="1800" dirty="0"/>
              <a:t>), </a:t>
            </a:r>
            <a:r>
              <a:rPr lang="en-US" sz="1800" dirty="0" err="1"/>
              <a:t>Poljska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19. </a:t>
            </a:r>
            <a:r>
              <a:rPr lang="en-US" sz="1800" dirty="0" err="1"/>
              <a:t>Univerzitet</a:t>
            </a:r>
            <a:r>
              <a:rPr lang="en-US" sz="1800" dirty="0"/>
              <a:t> </a:t>
            </a:r>
            <a:r>
              <a:rPr lang="en-US" sz="1800" dirty="0" err="1"/>
              <a:t>Kirklareli</a:t>
            </a:r>
            <a:r>
              <a:rPr lang="en-US" sz="1800" dirty="0"/>
              <a:t>, </a:t>
            </a:r>
            <a:r>
              <a:rPr lang="en-US" sz="1800" dirty="0" err="1"/>
              <a:t>Turska</a:t>
            </a: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CF3B8E-91A0-B77C-A650-47877EC253C7}"/>
              </a:ext>
            </a:extLst>
          </p:cNvPr>
          <p:cNvSpPr txBox="1"/>
          <p:nvPr/>
        </p:nvSpPr>
        <p:spPr>
          <a:xfrm>
            <a:off x="609765" y="19050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dirty="0"/>
              <a:t>Poziv je </a:t>
            </a:r>
            <a:r>
              <a:rPr lang="en-US" sz="2400" dirty="0" err="1"/>
              <a:t>otvoren</a:t>
            </a:r>
            <a:r>
              <a:rPr lang="en-US" sz="2400" dirty="0"/>
              <a:t> za </a:t>
            </a:r>
            <a:r>
              <a:rPr lang="en-US" sz="2400" dirty="0" err="1"/>
              <a:t>mobilnost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sledećim</a:t>
            </a:r>
            <a:r>
              <a:rPr lang="en-US" sz="2400" dirty="0"/>
              <a:t> </a:t>
            </a:r>
            <a:r>
              <a:rPr lang="en-US" sz="2400" dirty="0" err="1"/>
              <a:t>Erazmus</a:t>
            </a:r>
            <a:r>
              <a:rPr lang="en-US" sz="2400" dirty="0"/>
              <a:t>+ </a:t>
            </a:r>
            <a:r>
              <a:rPr lang="en-US" sz="2400" dirty="0" err="1"/>
              <a:t>partnerima</a:t>
            </a:r>
            <a:r>
              <a:rPr lang="en-US" sz="2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3172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683752" cy="990600"/>
          </a:xfrm>
        </p:spPr>
        <p:txBody>
          <a:bodyPr>
            <a:noAutofit/>
          </a:bodyPr>
          <a:lstStyle/>
          <a:p>
            <a:r>
              <a:rPr lang="sr-Latn-RS" b="1" dirty="0">
                <a:solidFill>
                  <a:srgbClr val="0070C0"/>
                </a:solidFill>
              </a:rPr>
              <a:t>Prijavna dokumentacija (obavezna)</a:t>
            </a:r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15C4A56-55AE-9480-DB86-4DC589705A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655321"/>
              </p:ext>
            </p:extLst>
          </p:nvPr>
        </p:nvGraphicFramePr>
        <p:xfrm>
          <a:off x="609600" y="1600200"/>
          <a:ext cx="8229600" cy="4833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40947441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08045720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583337917"/>
                    </a:ext>
                  </a:extLst>
                </a:gridCol>
              </a:tblGrid>
              <a:tr h="330957"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/>
                        <a:t>Nastavno osoblje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/>
                        <a:t>Nenastavno osoblje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Bodovanje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058898"/>
                  </a:ext>
                </a:extLst>
              </a:tr>
              <a:tr h="3309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u="none" dirty="0">
                          <a:latin typeface="Abadi" panose="020B0604020104020204" pitchFamily="34" charset="0"/>
                          <a:cs typeface="Calibri" pitchFamily="34" charset="0"/>
                        </a:rPr>
                        <a:t>Staff Application Form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u="none" dirty="0">
                          <a:latin typeface="Abadi" panose="020B0604020104020204" pitchFamily="34" charset="0"/>
                          <a:cs typeface="Calibri" pitchFamily="34" charset="0"/>
                        </a:rPr>
                        <a:t>Staff Application Form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Latn-RS" sz="1200" u="none" dirty="0">
                        <a:latin typeface="Abadi" panose="020B0604020104020204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1224"/>
                  </a:ext>
                </a:extLst>
              </a:tr>
              <a:tr h="3309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>
                          <a:latin typeface="Abadi" panose="020B0604020104020204" pitchFamily="34" charset="0"/>
                          <a:cs typeface="Calibri" pitchFamily="34" charset="0"/>
                        </a:rPr>
                        <a:t>Skenirana prva stranica pasoša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>
                          <a:latin typeface="Abadi" panose="020B0604020104020204" pitchFamily="34" charset="0"/>
                          <a:cs typeface="Calibri" pitchFamily="34" charset="0"/>
                        </a:rPr>
                        <a:t>Skenirana prva stranica pasoša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Latn-RS" sz="1200" dirty="0">
                        <a:latin typeface="Abadi" panose="020B0604020104020204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9263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>
                          <a:latin typeface="Abadi" panose="020B0604020104020204" pitchFamily="34" charset="0"/>
                          <a:cs typeface="Calibri" pitchFamily="34" charset="0"/>
                        </a:rPr>
                        <a:t>Dokaz o poznavanju stranog jezika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>
                          <a:latin typeface="Abadi" panose="020B0604020104020204" pitchFamily="34" charset="0"/>
                          <a:cs typeface="Calibri" pitchFamily="34" charset="0"/>
                        </a:rPr>
                        <a:t>Dokaz o poznavanju stranog jezika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Latn-RS" sz="1200" dirty="0">
                        <a:latin typeface="Abadi" panose="020B0604020104020204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541062"/>
                  </a:ext>
                </a:extLst>
              </a:tr>
              <a:tr h="827392">
                <a:tc>
                  <a:txBody>
                    <a:bodyPr/>
                    <a:lstStyle/>
                    <a:p>
                      <a:r>
                        <a:rPr lang="en-US" sz="1400" i="1" dirty="0">
                          <a:latin typeface="Abadi" panose="020B0604020104020204" pitchFamily="34" charset="0"/>
                          <a:cs typeface="Calibri" pitchFamily="34" charset="0"/>
                        </a:rPr>
                        <a:t>Erasmus+ Mobility Agreement</a:t>
                      </a:r>
                      <a:r>
                        <a:rPr lang="sr-Latn-RS" sz="1400" i="1" dirty="0">
                          <a:latin typeface="Abadi" panose="020B0604020104020204" pitchFamily="34" charset="0"/>
                          <a:cs typeface="Calibri" pitchFamily="34" charset="0"/>
                        </a:rPr>
                        <a:t> - </a:t>
                      </a:r>
                      <a:r>
                        <a:rPr lang="en-US" sz="1400" i="1" dirty="0">
                          <a:latin typeface="Abadi" panose="020B0604020104020204" pitchFamily="34" charset="0"/>
                          <a:cs typeface="Calibri" pitchFamily="34" charset="0"/>
                        </a:rPr>
                        <a:t>Training</a:t>
                      </a:r>
                      <a:r>
                        <a:rPr lang="sr-Latn-RS" sz="1400" i="1" dirty="0">
                          <a:latin typeface="Abadi" panose="020B0604020104020204" pitchFamily="34" charset="0"/>
                          <a:cs typeface="Calibri" pitchFamily="34" charset="0"/>
                        </a:rPr>
                        <a:t> </a:t>
                      </a:r>
                      <a:r>
                        <a:rPr lang="sr-Latn-RS" sz="1400" dirty="0">
                          <a:latin typeface="Abadi" panose="020B0604020104020204" pitchFamily="34" charset="0"/>
                          <a:cs typeface="Calibri" pitchFamily="34" charset="0"/>
                        </a:rPr>
                        <a:t>ili </a:t>
                      </a:r>
                      <a:r>
                        <a:rPr lang="en-US" sz="1400" i="1" dirty="0">
                          <a:latin typeface="Abadi" panose="020B0604020104020204" pitchFamily="34" charset="0"/>
                          <a:cs typeface="Calibri" pitchFamily="34" charset="0"/>
                        </a:rPr>
                        <a:t>Erasmus+ Mobility Agreement</a:t>
                      </a:r>
                      <a:r>
                        <a:rPr lang="sr-Latn-RS" sz="1400" i="1" dirty="0">
                          <a:latin typeface="Abadi" panose="020B0604020104020204" pitchFamily="34" charset="0"/>
                          <a:cs typeface="Calibri" pitchFamily="34" charset="0"/>
                        </a:rPr>
                        <a:t> - </a:t>
                      </a:r>
                      <a:r>
                        <a:rPr lang="en-US" sz="1400" i="1" dirty="0">
                          <a:latin typeface="Abadi" panose="020B0604020104020204" pitchFamily="34" charset="0"/>
                          <a:cs typeface="Calibri" pitchFamily="34" charset="0"/>
                        </a:rPr>
                        <a:t>Teaching</a:t>
                      </a:r>
                      <a:endParaRPr lang="en-US" sz="1400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latin typeface="Abadi" panose="020B0604020104020204" pitchFamily="34" charset="0"/>
                          <a:cs typeface="Calibri" pitchFamily="34" charset="0"/>
                        </a:rPr>
                        <a:t>Erasmus+ Mobility Agreement</a:t>
                      </a:r>
                      <a:r>
                        <a:rPr lang="sr-Latn-RS" sz="1400" i="1" dirty="0">
                          <a:latin typeface="Abadi" panose="020B0604020104020204" pitchFamily="34" charset="0"/>
                          <a:cs typeface="Calibri" pitchFamily="34" charset="0"/>
                        </a:rPr>
                        <a:t> - </a:t>
                      </a:r>
                      <a:r>
                        <a:rPr lang="en-US" sz="1400" i="1" dirty="0">
                          <a:latin typeface="Abadi" panose="020B0604020104020204" pitchFamily="34" charset="0"/>
                          <a:cs typeface="Calibri" pitchFamily="34" charset="0"/>
                        </a:rPr>
                        <a:t>Training</a:t>
                      </a:r>
                      <a:r>
                        <a:rPr lang="sr-Latn-RS" sz="1400" i="1" dirty="0">
                          <a:latin typeface="Abadi" panose="020B0604020104020204" pitchFamily="34" charset="0"/>
                          <a:cs typeface="Calibri" pitchFamily="34" charset="0"/>
                        </a:rPr>
                        <a:t> </a:t>
                      </a:r>
                      <a:endParaRPr lang="en-US" sz="1400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400052"/>
                  </a:ext>
                </a:extLst>
              </a:tr>
              <a:tr h="330957">
                <a:tc>
                  <a:txBody>
                    <a:bodyPr/>
                    <a:lstStyle/>
                    <a:p>
                      <a:r>
                        <a:rPr lang="sr-Latn-RS" sz="1400" dirty="0">
                          <a:latin typeface="Abadi" panose="020B0604020104020204" pitchFamily="34" charset="0"/>
                          <a:cs typeface="Calibri" pitchFamily="34" charset="0"/>
                        </a:rPr>
                        <a:t>Europass CV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>
                          <a:latin typeface="Abadi" panose="020B0604020104020204" pitchFamily="34" charset="0"/>
                          <a:cs typeface="Calibri" pitchFamily="34" charset="0"/>
                        </a:rPr>
                        <a:t>Europass CV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Latn-RS" sz="1200" dirty="0">
                        <a:latin typeface="Abadi" panose="020B0604020104020204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013825"/>
                  </a:ext>
                </a:extLst>
              </a:tr>
              <a:tr h="3309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>
                          <a:latin typeface="Abadi" panose="020B0604020104020204" pitchFamily="34" charset="0"/>
                          <a:cs typeface="Calibri" pitchFamily="34" charset="0"/>
                        </a:rPr>
                        <a:t>Potvrda o zaposlenju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>
                          <a:latin typeface="Abadi" panose="020B0604020104020204" pitchFamily="34" charset="0"/>
                          <a:cs typeface="Calibri" pitchFamily="34" charset="0"/>
                        </a:rPr>
                        <a:t>Potvrda o zaposlenju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Latn-RS" sz="1200" dirty="0">
                        <a:latin typeface="Abadi" panose="020B0604020104020204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478651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r>
                        <a:rPr lang="sr-Latn-RS" sz="1400" dirty="0">
                          <a:latin typeface="Abadi" panose="020B0604020104020204" pitchFamily="34" charset="0"/>
                        </a:rPr>
                        <a:t>Predpozivno pismo/dokaz o učešću na obuci</a:t>
                      </a:r>
                      <a:endParaRPr lang="en-US" sz="1400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>
                          <a:latin typeface="Abadi" panose="020B0604020104020204" pitchFamily="34" charset="0"/>
                        </a:rPr>
                        <a:t>Predpozivno pismo/dokaz o učešću na obuci</a:t>
                      </a:r>
                      <a:endParaRPr lang="en-US" sz="1400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725860"/>
                  </a:ext>
                </a:extLst>
              </a:tr>
              <a:tr h="330957">
                <a:tc>
                  <a:txBody>
                    <a:bodyPr/>
                    <a:lstStyle/>
                    <a:p>
                      <a:r>
                        <a:rPr lang="sr-Latn-RS" sz="1400" dirty="0">
                          <a:latin typeface="Abadi" panose="020B0604020104020204" pitchFamily="34" charset="0"/>
                        </a:rPr>
                        <a:t>Saglasnost</a:t>
                      </a:r>
                      <a:endParaRPr lang="en-US" sz="1400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>
                          <a:latin typeface="Abadi" panose="020B0604020104020204" pitchFamily="34" charset="0"/>
                        </a:rPr>
                        <a:t>Saglasnost</a:t>
                      </a:r>
                      <a:endParaRPr lang="en-US" sz="1400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423661"/>
                  </a:ext>
                </a:extLst>
              </a:tr>
              <a:tr h="827392">
                <a:tc>
                  <a:txBody>
                    <a:bodyPr/>
                    <a:lstStyle/>
                    <a:p>
                      <a:r>
                        <a:rPr lang="sr-Latn-RS" sz="1400" dirty="0">
                          <a:latin typeface="Abadi" panose="020B0604020104020204" pitchFamily="34" charset="0"/>
                        </a:rPr>
                        <a:t>/</a:t>
                      </a:r>
                      <a:endParaRPr lang="en-US" sz="1400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  <a:cs typeface="Calibri" pitchFamily="34" charset="0"/>
                        </a:rPr>
                        <a:t>Motivaciono pismo na engleskom jeziku</a:t>
                      </a:r>
                      <a:endParaRPr lang="en-US" sz="1400" dirty="0">
                        <a:solidFill>
                          <a:schemeClr val="tx1"/>
                        </a:solidFill>
                        <a:latin typeface="Abadi" panose="020B0604020104020204" pitchFamily="34" charset="0"/>
                        <a:cs typeface="Calibri" pitchFamily="34" charset="0"/>
                      </a:endParaRPr>
                    </a:p>
                    <a:p>
                      <a:endParaRPr lang="en-US" sz="1400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012666"/>
                  </a:ext>
                </a:extLst>
              </a:tr>
            </a:tbl>
          </a:graphicData>
        </a:graphic>
      </p:graphicFrame>
      <p:pic>
        <p:nvPicPr>
          <p:cNvPr id="5" name="Picture 4" descr="A red check mark on a white background&#10;&#10;Description automatically generated">
            <a:extLst>
              <a:ext uri="{FF2B5EF4-FFF2-40B4-BE49-F238E27FC236}">
                <a16:creationId xmlns:a16="http://schemas.microsoft.com/office/drawing/2014/main" id="{12D931EC-6B7E-3D61-F20B-F0CBB2CF6C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330" y="2736601"/>
            <a:ext cx="385763" cy="385763"/>
          </a:xfrm>
          <a:prstGeom prst="rect">
            <a:avLst/>
          </a:prstGeom>
        </p:spPr>
      </p:pic>
      <p:pic>
        <p:nvPicPr>
          <p:cNvPr id="6" name="Picture 5" descr="A red check mark on a white background&#10;&#10;Description automatically generated">
            <a:extLst>
              <a:ext uri="{FF2B5EF4-FFF2-40B4-BE49-F238E27FC236}">
                <a16:creationId xmlns:a16="http://schemas.microsoft.com/office/drawing/2014/main" id="{FD2F9B8C-6BDE-32DE-FF0A-0584DF97DB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330" y="3429000"/>
            <a:ext cx="385763" cy="385763"/>
          </a:xfrm>
          <a:prstGeom prst="rect">
            <a:avLst/>
          </a:prstGeom>
        </p:spPr>
      </p:pic>
      <p:pic>
        <p:nvPicPr>
          <p:cNvPr id="7" name="Picture 6" descr="A red check mark on a white background&#10;&#10;Description automatically generated">
            <a:extLst>
              <a:ext uri="{FF2B5EF4-FFF2-40B4-BE49-F238E27FC236}">
                <a16:creationId xmlns:a16="http://schemas.microsoft.com/office/drawing/2014/main" id="{E943851D-D459-2D4D-58A9-6D58D02939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329" y="5715000"/>
            <a:ext cx="385763" cy="3857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>
            <a:normAutofit/>
          </a:bodyPr>
          <a:lstStyle/>
          <a:p>
            <a:r>
              <a:rPr lang="sr-Latn-RS" b="1" dirty="0">
                <a:solidFill>
                  <a:srgbClr val="0070C0"/>
                </a:solidFill>
              </a:rPr>
              <a:t>Prijavna dokumentacija (opciona)</a:t>
            </a:r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C0CED41-7F21-1295-A449-0ED4687DE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57663"/>
              </p:ext>
            </p:extLst>
          </p:nvPr>
        </p:nvGraphicFramePr>
        <p:xfrm>
          <a:off x="609600" y="1530094"/>
          <a:ext cx="8039100" cy="5188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3409474412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3080457206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709477400"/>
                    </a:ext>
                  </a:extLst>
                </a:gridCol>
              </a:tblGrid>
              <a:tr h="356766"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Nastavno osoblje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Nenastavno osoblje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Bodovanje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058898"/>
                  </a:ext>
                </a:extLst>
              </a:tr>
              <a:tr h="505418">
                <a:tc>
                  <a:txBody>
                    <a:bodyPr/>
                    <a:lstStyle/>
                    <a:p>
                      <a:pPr lvl="0"/>
                      <a:r>
                        <a:rPr kumimoji="0" lang="sr-Latn-RS" sz="14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Dokaz o ulozi u saradnji sa Erazmus+ partnerskom institucijom</a:t>
                      </a:r>
                      <a:endParaRPr kumimoji="0" lang="en-US" sz="1400" kern="1200" dirty="0">
                        <a:solidFill>
                          <a:schemeClr val="dk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>
                          <a:latin typeface="Abadi" panose="020B0604020104020204" pitchFamily="34" charset="0"/>
                          <a:cs typeface="Calibri" pitchFamily="34" charset="0"/>
                        </a:rPr>
                        <a:t>Dokaz o ulozi u saradnji sa Erazmus+ partnerskom institucijom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Latn-RS" sz="1050" dirty="0">
                        <a:latin typeface="Abadi" panose="020B0604020104020204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013825"/>
                  </a:ext>
                </a:extLst>
              </a:tr>
              <a:tr h="17540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RS" sz="14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Dokaz o učešću u procesu internacionalizacije UNS-a </a:t>
                      </a:r>
                      <a:endParaRPr kumimoji="0" lang="en-US" sz="1400" kern="1200" dirty="0">
                        <a:solidFill>
                          <a:schemeClr val="dk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RS" sz="14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(držanje nastave na stranom jeziku na UNS-u; ulogu domaćina stranom profesoru na UNS-u; učešće u međunarodnim projektima na Univerzitetu</a:t>
                      </a: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sr-Latn-RS" sz="1200" dirty="0">
                        <a:latin typeface="Abadi" panose="020B0604020104020204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RS" sz="14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Dokaz o učešću u procesu internacionalizacije UNS-a (pružanje administrativne podrške učesnicima mobilnosti na UNS-u; ulogu administrativnog domaćina mobilnosti saradnika sa strane institucije; učešće u međunarodnim projektima na Univerzitetu)</a:t>
                      </a:r>
                      <a:endParaRPr lang="sr-Latn-RS" sz="1400" dirty="0">
                        <a:latin typeface="Abadi" panose="020B0604020104020204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Latn-RS" sz="1100" dirty="0">
                        <a:latin typeface="Abadi" panose="020B0604020104020204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478651"/>
                  </a:ext>
                </a:extLst>
              </a:tr>
              <a:tr h="342505">
                <a:tc>
                  <a:txBody>
                    <a:bodyPr/>
                    <a:lstStyle/>
                    <a:p>
                      <a:pPr lvl="0"/>
                      <a:r>
                        <a:rPr kumimoji="0" lang="sr-Latn-RS" sz="14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Dokaz o učešću u Katalogu kurseva</a:t>
                      </a:r>
                      <a:endParaRPr kumimoji="0" lang="en-US" sz="1400" kern="1200" dirty="0">
                        <a:solidFill>
                          <a:schemeClr val="dk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dirty="0">
                          <a:latin typeface="Abadi" panose="020B0604020104020204" pitchFamily="34" charset="0"/>
                        </a:rPr>
                        <a:t>/</a:t>
                      </a:r>
                      <a:endParaRPr lang="en-US" sz="1200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725860"/>
                  </a:ext>
                </a:extLst>
              </a:tr>
              <a:tr h="713532">
                <a:tc>
                  <a:txBody>
                    <a:bodyPr/>
                    <a:lstStyle/>
                    <a:p>
                      <a:pPr lvl="0"/>
                      <a:r>
                        <a:rPr kumimoji="0" lang="sr-Latn-RS" sz="14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Dokaz o realizovanoj edukaciji za držanje nastave na engleskom ili drugom stranom jeziku</a:t>
                      </a:r>
                      <a:endParaRPr kumimoji="0" lang="en-US" sz="1400" kern="1200" dirty="0">
                        <a:solidFill>
                          <a:schemeClr val="dk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badi" panose="020B0604020104020204" pitchFamily="34" charset="0"/>
                        </a:rPr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330845"/>
                  </a:ext>
                </a:extLst>
              </a:tr>
              <a:tr h="713532">
                <a:tc>
                  <a:txBody>
                    <a:bodyPr/>
                    <a:lstStyle/>
                    <a:p>
                      <a:r>
                        <a:rPr kumimoji="0" lang="sr-Latn-RS" sz="14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Dokaz koji se zahteva od strane Erazmus+ partnerske institucije na koju se kandidat prijavljuje</a:t>
                      </a:r>
                      <a:endParaRPr lang="en-US" sz="1200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RS" sz="14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Dokaz koji se zahteva od strane Erazmus+ partnerske institucije na koju se kandidat prijavljuje</a:t>
                      </a:r>
                      <a:endParaRPr lang="en-US" sz="1200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423661"/>
                  </a:ext>
                </a:extLst>
              </a:tr>
              <a:tr h="6838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RS" sz="14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Dokaz o statusu člana osoblja sa invaliditetom</a:t>
                      </a:r>
                      <a:endParaRPr kumimoji="0" lang="en-US" sz="1400" kern="1200" dirty="0">
                        <a:solidFill>
                          <a:schemeClr val="dk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r-Latn-RS" sz="14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Dokaz o statusu člana osoblja sa invaliditetom</a:t>
                      </a:r>
                      <a:endParaRPr kumimoji="0" lang="en-US" sz="1400" kern="1200" dirty="0">
                        <a:solidFill>
                          <a:schemeClr val="dk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  <a:p>
                      <a:endParaRPr lang="en-US" sz="1200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012666"/>
                  </a:ext>
                </a:extLst>
              </a:tr>
            </a:tbl>
          </a:graphicData>
        </a:graphic>
      </p:graphicFrame>
      <p:pic>
        <p:nvPicPr>
          <p:cNvPr id="3" name="Picture 2" descr="A red check mark on a white background&#10;&#10;Description automatically generated">
            <a:extLst>
              <a:ext uri="{FF2B5EF4-FFF2-40B4-BE49-F238E27FC236}">
                <a16:creationId xmlns:a16="http://schemas.microsoft.com/office/drawing/2014/main" id="{FD3475AF-2E53-2CFF-1836-727911ABB7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82" y="1937498"/>
            <a:ext cx="385763" cy="385763"/>
          </a:xfrm>
          <a:prstGeom prst="rect">
            <a:avLst/>
          </a:prstGeom>
        </p:spPr>
      </p:pic>
      <p:pic>
        <p:nvPicPr>
          <p:cNvPr id="5" name="Picture 4" descr="A red check mark on a white background&#10;&#10;Description automatically generated">
            <a:extLst>
              <a:ext uri="{FF2B5EF4-FFF2-40B4-BE49-F238E27FC236}">
                <a16:creationId xmlns:a16="http://schemas.microsoft.com/office/drawing/2014/main" id="{456516F2-6C26-382F-16F0-43324AD8A3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698" y="2980149"/>
            <a:ext cx="385763" cy="385763"/>
          </a:xfrm>
          <a:prstGeom prst="rect">
            <a:avLst/>
          </a:prstGeom>
        </p:spPr>
      </p:pic>
      <p:pic>
        <p:nvPicPr>
          <p:cNvPr id="6" name="Picture 5" descr="A red check mark on a white background&#10;&#10;Description automatically generated">
            <a:extLst>
              <a:ext uri="{FF2B5EF4-FFF2-40B4-BE49-F238E27FC236}">
                <a16:creationId xmlns:a16="http://schemas.microsoft.com/office/drawing/2014/main" id="{7CC49B20-0D51-E8A8-DE9C-EA725A4223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697" y="4194576"/>
            <a:ext cx="385763" cy="385763"/>
          </a:xfrm>
          <a:prstGeom prst="rect">
            <a:avLst/>
          </a:prstGeom>
        </p:spPr>
      </p:pic>
      <p:pic>
        <p:nvPicPr>
          <p:cNvPr id="7" name="Picture 6" descr="A red check mark on a white background&#10;&#10;Description automatically generated">
            <a:extLst>
              <a:ext uri="{FF2B5EF4-FFF2-40B4-BE49-F238E27FC236}">
                <a16:creationId xmlns:a16="http://schemas.microsoft.com/office/drawing/2014/main" id="{533C2A06-DFF4-AA3C-799A-C01F1D53F0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698" y="4627133"/>
            <a:ext cx="385763" cy="38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52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70C0"/>
                </a:solidFill>
              </a:rPr>
              <a:t>Evaluacija prijava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7085" y="1676400"/>
            <a:ext cx="6477000" cy="4643438"/>
          </a:xfrm>
        </p:spPr>
        <p:txBody>
          <a:bodyPr>
            <a:noAutofit/>
          </a:bodyPr>
          <a:lstStyle/>
          <a:p>
            <a:r>
              <a:rPr lang="sr-Latn-RS" sz="2000" dirty="0">
                <a:latin typeface="Calibri" pitchFamily="34" charset="0"/>
                <a:cs typeface="Calibri" pitchFamily="34" charset="0"/>
              </a:rPr>
              <a:t>Pored navedene dokumentacije, boduje se i </a:t>
            </a:r>
            <a:r>
              <a:rPr lang="sr-Latn-RS" sz="2000" i="1" dirty="0">
                <a:latin typeface="Calibri" pitchFamily="34" charset="0"/>
                <a:cs typeface="Calibri" pitchFamily="34" charset="0"/>
              </a:rPr>
              <a:t>prethodno učešće u E+ programu.</a:t>
            </a:r>
          </a:p>
          <a:p>
            <a:r>
              <a:rPr lang="sr-Latn-RS" sz="2000" dirty="0">
                <a:latin typeface="Calibri" pitchFamily="34" charset="0"/>
                <a:cs typeface="Calibri" pitchFamily="34" charset="0"/>
              </a:rPr>
              <a:t>Kandidati sa istim brojem bodova - prednosti prema kriterijumu.</a:t>
            </a:r>
            <a:endParaRPr lang="sr-Latn-RS" sz="2000" dirty="0">
              <a:latin typeface="Calibri" pitchFamily="34" charset="0"/>
              <a:cs typeface="Calibri" pitchFamily="34" charset="0"/>
              <a:hlinkClick r:id="rId3"/>
            </a:endParaRPr>
          </a:p>
          <a:p>
            <a:r>
              <a:rPr lang="sr-Latn-RS" sz="2000" dirty="0">
                <a:latin typeface="Calibri" pitchFamily="34" charset="0"/>
                <a:cs typeface="Calibri" pitchFamily="34" charset="0"/>
                <a:hlinkClick r:id="rId3"/>
              </a:rPr>
              <a:t>Kriterijumi za internu evaluaciju prijava nastavnog i nenastavnog osoblja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Pravilnik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o u</a:t>
            </a:r>
            <a:r>
              <a:rPr lang="sr-Latn-RS" sz="2000" dirty="0">
                <a:latin typeface="Calibri" pitchFamily="34" charset="0"/>
                <a:cs typeface="Calibri" pitchFamily="34" charset="0"/>
              </a:rPr>
              <a:t>češću UNS-a u Erazmus+ projektima mobilnosti).</a:t>
            </a:r>
          </a:p>
          <a:p>
            <a:r>
              <a:rPr lang="sr-Latn-RS" sz="2000" dirty="0">
                <a:latin typeface="Calibri" pitchFamily="34" charset="0"/>
                <a:cs typeface="Calibri" pitchFamily="34" charset="0"/>
              </a:rPr>
              <a:t>Evaluaciju prijava kandidata vrše Erazmus+ koordinatori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sa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PMF-</a:t>
            </a:r>
            <a:r>
              <a:rPr lang="sr-Latn-RS" sz="2000" dirty="0">
                <a:latin typeface="Calibri" pitchFamily="34" charset="0"/>
                <a:cs typeface="Calibri" pitchFamily="34" charset="0"/>
              </a:rPr>
              <a:t>a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sr-Latn-RS" sz="2000" dirty="0">
                <a:latin typeface="Calibri" pitchFamily="34" charset="0"/>
                <a:cs typeface="Calibri" pitchFamily="34" charset="0"/>
                <a:hlinkClick r:id="rId4"/>
              </a:rPr>
              <a:t>Erazmus+ komisija PMF-a </a:t>
            </a:r>
            <a:r>
              <a:rPr lang="sr-Latn-RS" sz="2000" dirty="0">
                <a:latin typeface="Calibri" pitchFamily="34" charset="0"/>
                <a:cs typeface="Calibri" pitchFamily="34" charset="0"/>
              </a:rPr>
              <a:t>dostavlja Zapisnik za rang listom UNS-u.</a:t>
            </a:r>
          </a:p>
          <a:p>
            <a:r>
              <a:rPr lang="sr-Latn-RS" sz="2000" dirty="0">
                <a:latin typeface="Calibri" pitchFamily="34" charset="0"/>
                <a:cs typeface="Calibri" pitchFamily="34" charset="0"/>
              </a:rPr>
              <a:t>UNS vrši finalnu selekciju (u zavisnosti od broja dostupnih stipendija).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sr-Latn-RS" sz="1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823" y="20574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4438</TotalTime>
  <Words>1941</Words>
  <Application>Microsoft Office PowerPoint</Application>
  <PresentationFormat>On-screen Show (4:3)</PresentationFormat>
  <Paragraphs>178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Abadi</vt:lpstr>
      <vt:lpstr>Arial</vt:lpstr>
      <vt:lpstr>Calibri</vt:lpstr>
      <vt:lpstr>Tw Cen MT</vt:lpstr>
      <vt:lpstr>Wingdings</vt:lpstr>
      <vt:lpstr>Wingdings 2</vt:lpstr>
      <vt:lpstr>Median</vt:lpstr>
      <vt:lpstr>           Erazmus+ program KA1  akademska mobilnost osoblja na Prirodno-matematičkom fakultetu </vt:lpstr>
      <vt:lpstr>Erazmus KA1+ program</vt:lpstr>
      <vt:lpstr>PowerPoint Presentation</vt:lpstr>
      <vt:lpstr>Erazmus+ mobilnost osoblja </vt:lpstr>
      <vt:lpstr>PowerPoint Presentation</vt:lpstr>
      <vt:lpstr>PowerPoint Presentation</vt:lpstr>
      <vt:lpstr>Prijavna dokumentacija (obavezna)</vt:lpstr>
      <vt:lpstr>Prijavna dokumentacija (opciona)</vt:lpstr>
      <vt:lpstr>Evaluacija prijava</vt:lpstr>
      <vt:lpstr>Iniciranje Erazmus+ saradnje</vt:lpstr>
      <vt:lpstr>Erazmus+ koordinatori na PMF</vt:lpstr>
      <vt:lpstr>Konsultacije i podrška</vt:lpstr>
      <vt:lpstr>PowerPoint Presentation</vt:lpstr>
      <vt:lpstr>Erasmus+ mobilities – Prof. dr Jovana Nikolov</vt:lpstr>
      <vt:lpstr>Erasmus+ mobilities – Prof. dr Jovana Nikolov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Programi mobilnosti za studente na UNS</dc:title>
  <dc:creator>Ivana</dc:creator>
  <cp:lastModifiedBy>Ivana Pejović</cp:lastModifiedBy>
  <cp:revision>279</cp:revision>
  <dcterms:created xsi:type="dcterms:W3CDTF">2006-08-16T00:00:00Z</dcterms:created>
  <dcterms:modified xsi:type="dcterms:W3CDTF">2024-03-21T09:16:24Z</dcterms:modified>
</cp:coreProperties>
</file>